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258" r:id="rId4"/>
    <p:sldId id="303" r:id="rId5"/>
    <p:sldId id="304" r:id="rId6"/>
    <p:sldId id="286" r:id="rId7"/>
    <p:sldId id="287" r:id="rId8"/>
    <p:sldId id="288" r:id="rId9"/>
    <p:sldId id="289" r:id="rId10"/>
    <p:sldId id="291" r:id="rId11"/>
    <p:sldId id="290" r:id="rId12"/>
    <p:sldId id="306" r:id="rId13"/>
    <p:sldId id="307" r:id="rId14"/>
    <p:sldId id="259" r:id="rId15"/>
    <p:sldId id="261" r:id="rId16"/>
    <p:sldId id="263" r:id="rId17"/>
    <p:sldId id="270" r:id="rId18"/>
    <p:sldId id="271" r:id="rId19"/>
    <p:sldId id="267" r:id="rId20"/>
    <p:sldId id="268" r:id="rId21"/>
    <p:sldId id="269" r:id="rId22"/>
    <p:sldId id="266" r:id="rId23"/>
    <p:sldId id="272" r:id="rId24"/>
    <p:sldId id="273" r:id="rId25"/>
    <p:sldId id="275" r:id="rId26"/>
    <p:sldId id="280" r:id="rId27"/>
    <p:sldId id="294" r:id="rId28"/>
    <p:sldId id="295" r:id="rId29"/>
    <p:sldId id="282" r:id="rId30"/>
    <p:sldId id="297" r:id="rId31"/>
    <p:sldId id="283" r:id="rId32"/>
    <p:sldId id="298" r:id="rId33"/>
    <p:sldId id="308" r:id="rId34"/>
    <p:sldId id="310" r:id="rId35"/>
    <p:sldId id="265" r:id="rId36"/>
    <p:sldId id="277" r:id="rId37"/>
    <p:sldId id="278" r:id="rId38"/>
    <p:sldId id="311" r:id="rId39"/>
    <p:sldId id="27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4726" autoAdjust="0"/>
  </p:normalViewPr>
  <p:slideViewPr>
    <p:cSldViewPr snapToGrid="0" snapToObjects="1">
      <p:cViewPr varScale="1">
        <p:scale>
          <a:sx n="50" d="100"/>
          <a:sy n="50" d="100"/>
        </p:scale>
        <p:origin x="-1080" y="-112"/>
      </p:cViewPr>
      <p:guideLst>
        <p:guide orient="horz" pos="2160"/>
        <p:guide pos="2880"/>
      </p:guideLst>
    </p:cSldViewPr>
  </p:slideViewPr>
  <p:outlineViewPr>
    <p:cViewPr>
      <p:scale>
        <a:sx n="33" d="100"/>
        <a:sy n="33" d="100"/>
      </p:scale>
      <p:origin x="0" y="49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C63D7D-E75B-5A42-8CF1-42766217E2E7}"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0EE26F1D-CD23-AF43-99DD-5273EE770767}">
      <dgm:prSet phldrT="[Text]" custT="1"/>
      <dgm:spPr>
        <a:solidFill>
          <a:schemeClr val="accent5"/>
        </a:solidFill>
      </dgm:spPr>
      <dgm:t>
        <a:bodyPr/>
        <a:lstStyle/>
        <a:p>
          <a:r>
            <a:rPr lang="en-US" sz="3600" dirty="0" smtClean="0"/>
            <a:t>Real-time Transit Information</a:t>
          </a:r>
          <a:endParaRPr lang="en-US" sz="3600" dirty="0"/>
        </a:p>
      </dgm:t>
    </dgm:pt>
    <dgm:pt modelId="{3CAFB6CE-88E0-ED4A-BE28-EC43A22EF6EF}" type="parTrans" cxnId="{3AA2C1C9-3D44-C546-98A5-F38175B1B707}">
      <dgm:prSet/>
      <dgm:spPr/>
      <dgm:t>
        <a:bodyPr/>
        <a:lstStyle/>
        <a:p>
          <a:endParaRPr lang="en-US"/>
        </a:p>
      </dgm:t>
    </dgm:pt>
    <dgm:pt modelId="{CE1D8596-2556-F14E-8115-A779267AD300}" type="sibTrans" cxnId="{3AA2C1C9-3D44-C546-98A5-F38175B1B707}">
      <dgm:prSet/>
      <dgm:spPr/>
      <dgm:t>
        <a:bodyPr/>
        <a:lstStyle/>
        <a:p>
          <a:endParaRPr lang="en-US"/>
        </a:p>
      </dgm:t>
    </dgm:pt>
    <dgm:pt modelId="{5B9BF4D7-6FEA-D94F-A18B-34B7A3F27D31}">
      <dgm:prSet phldrT="[Text]" custT="1"/>
      <dgm:spPr/>
      <dgm:t>
        <a:bodyPr/>
        <a:lstStyle/>
        <a:p>
          <a:r>
            <a:rPr lang="en-US" sz="3400" dirty="0" smtClean="0"/>
            <a:t>Improve travel methods by enhancing the transit experience</a:t>
          </a:r>
          <a:endParaRPr lang="en-US" sz="3400" dirty="0"/>
        </a:p>
      </dgm:t>
    </dgm:pt>
    <dgm:pt modelId="{36BCC159-E92A-5849-B779-C630B2EEAD9A}" type="parTrans" cxnId="{F7229726-21D3-C547-AAE2-DFB85814C200}">
      <dgm:prSet/>
      <dgm:spPr/>
      <dgm:t>
        <a:bodyPr/>
        <a:lstStyle/>
        <a:p>
          <a:endParaRPr lang="en-US"/>
        </a:p>
      </dgm:t>
    </dgm:pt>
    <dgm:pt modelId="{6A5C8CFD-7550-8343-983F-C06AB6B6244E}" type="sibTrans" cxnId="{F7229726-21D3-C547-AAE2-DFB85814C200}">
      <dgm:prSet/>
      <dgm:spPr/>
      <dgm:t>
        <a:bodyPr/>
        <a:lstStyle/>
        <a:p>
          <a:endParaRPr lang="en-US"/>
        </a:p>
      </dgm:t>
    </dgm:pt>
    <dgm:pt modelId="{5FE45AB1-98B0-0841-B245-9C32591DDF76}">
      <dgm:prSet phldrT="[Text]" custT="1"/>
      <dgm:spPr/>
      <dgm:t>
        <a:bodyPr/>
        <a:lstStyle/>
        <a:p>
          <a:r>
            <a:rPr lang="en-US" sz="3400" dirty="0" smtClean="0"/>
            <a:t>Significant impact on overall bus ridership</a:t>
          </a:r>
          <a:endParaRPr lang="en-US" sz="3400" dirty="0"/>
        </a:p>
      </dgm:t>
    </dgm:pt>
    <dgm:pt modelId="{91697EE8-B4BE-FE48-82BB-74B52237BDB5}" type="parTrans" cxnId="{48818332-A890-3E42-A066-4C054D3D4AA5}">
      <dgm:prSet/>
      <dgm:spPr/>
      <dgm:t>
        <a:bodyPr/>
        <a:lstStyle/>
        <a:p>
          <a:endParaRPr lang="en-US"/>
        </a:p>
      </dgm:t>
    </dgm:pt>
    <dgm:pt modelId="{D09DE2C8-63F7-DF4F-B5E8-2ED9A523BD56}" type="sibTrans" cxnId="{48818332-A890-3E42-A066-4C054D3D4AA5}">
      <dgm:prSet/>
      <dgm:spPr/>
      <dgm:t>
        <a:bodyPr/>
        <a:lstStyle/>
        <a:p>
          <a:endParaRPr lang="en-US"/>
        </a:p>
      </dgm:t>
    </dgm:pt>
    <dgm:pt modelId="{5A7D3F9B-0EF0-7342-93B5-FF04C73A0D1E}">
      <dgm:prSet phldrT="[Text]"/>
      <dgm:spPr/>
      <dgm:t>
        <a:bodyPr/>
        <a:lstStyle/>
        <a:p>
          <a:endParaRPr lang="en-US" sz="3900" dirty="0"/>
        </a:p>
      </dgm:t>
    </dgm:pt>
    <dgm:pt modelId="{BF42C9CA-91EB-C542-9A44-082F9914AD3E}" type="parTrans" cxnId="{165AC11D-F55F-CE4A-BA2E-91AA755D3766}">
      <dgm:prSet/>
      <dgm:spPr/>
      <dgm:t>
        <a:bodyPr/>
        <a:lstStyle/>
        <a:p>
          <a:endParaRPr lang="en-US"/>
        </a:p>
      </dgm:t>
    </dgm:pt>
    <dgm:pt modelId="{0D58C500-1887-8E49-81AF-3B20BC9F0B2F}" type="sibTrans" cxnId="{165AC11D-F55F-CE4A-BA2E-91AA755D3766}">
      <dgm:prSet/>
      <dgm:spPr/>
      <dgm:t>
        <a:bodyPr/>
        <a:lstStyle/>
        <a:p>
          <a:endParaRPr lang="en-US"/>
        </a:p>
      </dgm:t>
    </dgm:pt>
    <dgm:pt modelId="{464C5266-F8B8-6640-AA8A-A149FA54D235}">
      <dgm:prSet phldrT="[Text]" custT="1"/>
      <dgm:spPr/>
      <dgm:t>
        <a:bodyPr/>
        <a:lstStyle/>
        <a:p>
          <a:r>
            <a:rPr lang="en-US" sz="3400" dirty="0" smtClean="0"/>
            <a:t>Key to reduce perceived wait-times</a:t>
          </a:r>
          <a:endParaRPr lang="en-US" sz="3400" dirty="0"/>
        </a:p>
      </dgm:t>
    </dgm:pt>
    <dgm:pt modelId="{8B68B919-48C8-EE48-9401-0E9653DEC819}" type="parTrans" cxnId="{636C8601-4F06-9440-887F-CA00ED2BA6BA}">
      <dgm:prSet/>
      <dgm:spPr/>
      <dgm:t>
        <a:bodyPr/>
        <a:lstStyle/>
        <a:p>
          <a:endParaRPr lang="en-US"/>
        </a:p>
      </dgm:t>
    </dgm:pt>
    <dgm:pt modelId="{7E3A22C6-B081-2947-AC46-A74ADA651E6F}" type="sibTrans" cxnId="{636C8601-4F06-9440-887F-CA00ED2BA6BA}">
      <dgm:prSet/>
      <dgm:spPr/>
      <dgm:t>
        <a:bodyPr/>
        <a:lstStyle/>
        <a:p>
          <a:endParaRPr lang="en-US"/>
        </a:p>
      </dgm:t>
    </dgm:pt>
    <dgm:pt modelId="{586F0FB9-788D-E74A-A14A-18F434FE105D}" type="pres">
      <dgm:prSet presAssocID="{1BC63D7D-E75B-5A42-8CF1-42766217E2E7}" presName="linear" presStyleCnt="0">
        <dgm:presLayoutVars>
          <dgm:animLvl val="lvl"/>
          <dgm:resizeHandles val="exact"/>
        </dgm:presLayoutVars>
      </dgm:prSet>
      <dgm:spPr/>
      <dgm:t>
        <a:bodyPr/>
        <a:lstStyle/>
        <a:p>
          <a:endParaRPr lang="en-US"/>
        </a:p>
      </dgm:t>
    </dgm:pt>
    <dgm:pt modelId="{A78BB5A6-8D1C-4C4F-8826-23A1BDBA2DA6}" type="pres">
      <dgm:prSet presAssocID="{0EE26F1D-CD23-AF43-99DD-5273EE770767}" presName="parentText" presStyleLbl="node1" presStyleIdx="0" presStyleCnt="1" custLinFactNeighborY="-29668">
        <dgm:presLayoutVars>
          <dgm:chMax val="0"/>
          <dgm:bulletEnabled val="1"/>
        </dgm:presLayoutVars>
      </dgm:prSet>
      <dgm:spPr/>
      <dgm:t>
        <a:bodyPr/>
        <a:lstStyle/>
        <a:p>
          <a:endParaRPr lang="en-US"/>
        </a:p>
      </dgm:t>
    </dgm:pt>
    <dgm:pt modelId="{04A2AC08-80EE-9D4E-BBD3-B79458497956}" type="pres">
      <dgm:prSet presAssocID="{0EE26F1D-CD23-AF43-99DD-5273EE770767}" presName="childText" presStyleLbl="revTx" presStyleIdx="0" presStyleCnt="1" custLinFactNeighborX="1545" custLinFactNeighborY="682">
        <dgm:presLayoutVars>
          <dgm:bulletEnabled val="1"/>
        </dgm:presLayoutVars>
      </dgm:prSet>
      <dgm:spPr/>
      <dgm:t>
        <a:bodyPr/>
        <a:lstStyle/>
        <a:p>
          <a:endParaRPr lang="en-US"/>
        </a:p>
      </dgm:t>
    </dgm:pt>
  </dgm:ptLst>
  <dgm:cxnLst>
    <dgm:cxn modelId="{48818332-A890-3E42-A066-4C054D3D4AA5}" srcId="{0EE26F1D-CD23-AF43-99DD-5273EE770767}" destId="{5FE45AB1-98B0-0841-B245-9C32591DDF76}" srcOrd="1" destOrd="0" parTransId="{91697EE8-B4BE-FE48-82BB-74B52237BDB5}" sibTransId="{D09DE2C8-63F7-DF4F-B5E8-2ED9A523BD56}"/>
    <dgm:cxn modelId="{B3E53356-16D0-4A47-87BB-217C597A13E2}" type="presOf" srcId="{5A7D3F9B-0EF0-7342-93B5-FF04C73A0D1E}" destId="{04A2AC08-80EE-9D4E-BBD3-B79458497956}" srcOrd="0" destOrd="3" presId="urn:microsoft.com/office/officeart/2005/8/layout/vList2"/>
    <dgm:cxn modelId="{698A86E2-87A8-C343-99D5-B755A775F6FB}" type="presOf" srcId="{5FE45AB1-98B0-0841-B245-9C32591DDF76}" destId="{04A2AC08-80EE-9D4E-BBD3-B79458497956}" srcOrd="0" destOrd="1" presId="urn:microsoft.com/office/officeart/2005/8/layout/vList2"/>
    <dgm:cxn modelId="{3AA2C1C9-3D44-C546-98A5-F38175B1B707}" srcId="{1BC63D7D-E75B-5A42-8CF1-42766217E2E7}" destId="{0EE26F1D-CD23-AF43-99DD-5273EE770767}" srcOrd="0" destOrd="0" parTransId="{3CAFB6CE-88E0-ED4A-BE28-EC43A22EF6EF}" sibTransId="{CE1D8596-2556-F14E-8115-A779267AD300}"/>
    <dgm:cxn modelId="{636C8601-4F06-9440-887F-CA00ED2BA6BA}" srcId="{0EE26F1D-CD23-AF43-99DD-5273EE770767}" destId="{464C5266-F8B8-6640-AA8A-A149FA54D235}" srcOrd="2" destOrd="0" parTransId="{8B68B919-48C8-EE48-9401-0E9653DEC819}" sibTransId="{7E3A22C6-B081-2947-AC46-A74ADA651E6F}"/>
    <dgm:cxn modelId="{165AC11D-F55F-CE4A-BA2E-91AA755D3766}" srcId="{0EE26F1D-CD23-AF43-99DD-5273EE770767}" destId="{5A7D3F9B-0EF0-7342-93B5-FF04C73A0D1E}" srcOrd="3" destOrd="0" parTransId="{BF42C9CA-91EB-C542-9A44-082F9914AD3E}" sibTransId="{0D58C500-1887-8E49-81AF-3B20BC9F0B2F}"/>
    <dgm:cxn modelId="{37D2526B-6B60-4340-A55C-07E9CA29D166}" type="presOf" srcId="{5B9BF4D7-6FEA-D94F-A18B-34B7A3F27D31}" destId="{04A2AC08-80EE-9D4E-BBD3-B79458497956}" srcOrd="0" destOrd="0" presId="urn:microsoft.com/office/officeart/2005/8/layout/vList2"/>
    <dgm:cxn modelId="{D33520C7-15BF-8C4B-97ED-EA5148BF7438}" type="presOf" srcId="{464C5266-F8B8-6640-AA8A-A149FA54D235}" destId="{04A2AC08-80EE-9D4E-BBD3-B79458497956}" srcOrd="0" destOrd="2" presId="urn:microsoft.com/office/officeart/2005/8/layout/vList2"/>
    <dgm:cxn modelId="{092A5226-678E-544E-B1B5-05B401A310AA}" type="presOf" srcId="{0EE26F1D-CD23-AF43-99DD-5273EE770767}" destId="{A78BB5A6-8D1C-4C4F-8826-23A1BDBA2DA6}" srcOrd="0" destOrd="0" presId="urn:microsoft.com/office/officeart/2005/8/layout/vList2"/>
    <dgm:cxn modelId="{C7BFE2DE-8D53-F84F-BE48-94A0592EFF5D}" type="presOf" srcId="{1BC63D7D-E75B-5A42-8CF1-42766217E2E7}" destId="{586F0FB9-788D-E74A-A14A-18F434FE105D}" srcOrd="0" destOrd="0" presId="urn:microsoft.com/office/officeart/2005/8/layout/vList2"/>
    <dgm:cxn modelId="{F7229726-21D3-C547-AAE2-DFB85814C200}" srcId="{0EE26F1D-CD23-AF43-99DD-5273EE770767}" destId="{5B9BF4D7-6FEA-D94F-A18B-34B7A3F27D31}" srcOrd="0" destOrd="0" parTransId="{36BCC159-E92A-5849-B779-C630B2EEAD9A}" sibTransId="{6A5C8CFD-7550-8343-983F-C06AB6B6244E}"/>
    <dgm:cxn modelId="{CC89A093-6363-A947-8742-BF69C54D9BBC}" type="presParOf" srcId="{586F0FB9-788D-E74A-A14A-18F434FE105D}" destId="{A78BB5A6-8D1C-4C4F-8826-23A1BDBA2DA6}" srcOrd="0" destOrd="0" presId="urn:microsoft.com/office/officeart/2005/8/layout/vList2"/>
    <dgm:cxn modelId="{85A42F39-90DD-0148-BC83-971117C62040}" type="presParOf" srcId="{586F0FB9-788D-E74A-A14A-18F434FE105D}" destId="{04A2AC08-80EE-9D4E-BBD3-B7945849795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83FC7-3244-7744-A55E-5EFF80662289}"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048FEADA-5B79-FB47-A313-2B4AD77B0B16}">
      <dgm:prSet phldrT="[Text]" custT="1"/>
      <dgm:spPr>
        <a:solidFill>
          <a:schemeClr val="accent5"/>
        </a:solidFill>
      </dgm:spPr>
      <dgm:t>
        <a:bodyPr/>
        <a:lstStyle/>
        <a:p>
          <a:r>
            <a:rPr lang="en-US" sz="3600" dirty="0" smtClean="0"/>
            <a:t>Data Errors and their Effect on User Experiences</a:t>
          </a:r>
          <a:endParaRPr lang="en-US" sz="3600" dirty="0"/>
        </a:p>
      </dgm:t>
    </dgm:pt>
    <dgm:pt modelId="{9411AA06-494A-6E49-9145-8A5316BE93FE}" type="parTrans" cxnId="{F7821BA2-BA8A-6645-BC7E-5BADE3DC26A9}">
      <dgm:prSet/>
      <dgm:spPr/>
      <dgm:t>
        <a:bodyPr/>
        <a:lstStyle/>
        <a:p>
          <a:endParaRPr lang="en-US"/>
        </a:p>
      </dgm:t>
    </dgm:pt>
    <dgm:pt modelId="{B000A905-BBC1-C14C-91D2-8F7EB359D0D8}" type="sibTrans" cxnId="{F7821BA2-BA8A-6645-BC7E-5BADE3DC26A9}">
      <dgm:prSet/>
      <dgm:spPr/>
      <dgm:t>
        <a:bodyPr/>
        <a:lstStyle/>
        <a:p>
          <a:endParaRPr lang="en-US"/>
        </a:p>
      </dgm:t>
    </dgm:pt>
    <dgm:pt modelId="{3C84EA05-AD06-8043-96CC-1B0081A39203}">
      <dgm:prSet phldrT="[Text]" custT="1"/>
      <dgm:spPr/>
      <dgm:t>
        <a:bodyPr/>
        <a:lstStyle/>
        <a:p>
          <a:r>
            <a:rPr lang="en-US" sz="3400" dirty="0" smtClean="0"/>
            <a:t>Level of accuracy that riders expect from real-time information systems</a:t>
          </a:r>
          <a:endParaRPr lang="en-US" sz="3400" dirty="0"/>
        </a:p>
      </dgm:t>
    </dgm:pt>
    <dgm:pt modelId="{0CF98CFA-4317-AF4A-9CAB-A327B7C20903}" type="parTrans" cxnId="{E5B96642-DD61-3C44-BA6A-5C0A02C8B71E}">
      <dgm:prSet/>
      <dgm:spPr/>
      <dgm:t>
        <a:bodyPr/>
        <a:lstStyle/>
        <a:p>
          <a:endParaRPr lang="en-US"/>
        </a:p>
      </dgm:t>
    </dgm:pt>
    <dgm:pt modelId="{49AEAA16-D9E3-F84C-8403-0F83AEC329AA}" type="sibTrans" cxnId="{E5B96642-DD61-3C44-BA6A-5C0A02C8B71E}">
      <dgm:prSet/>
      <dgm:spPr/>
      <dgm:t>
        <a:bodyPr/>
        <a:lstStyle/>
        <a:p>
          <a:endParaRPr lang="en-US"/>
        </a:p>
      </dgm:t>
    </dgm:pt>
    <dgm:pt modelId="{FA66C054-1C76-334D-85FA-F8E290A1BF1B}">
      <dgm:prSet phldrT="[Text]" custT="1"/>
      <dgm:spPr/>
      <dgm:t>
        <a:bodyPr/>
        <a:lstStyle/>
        <a:p>
          <a:r>
            <a:rPr lang="en-US" sz="3400" dirty="0" smtClean="0"/>
            <a:t>Margin of error (</a:t>
          </a:r>
          <a:r>
            <a:rPr lang="en-US" sz="3400" dirty="0" err="1" smtClean="0"/>
            <a:t>a.k.a</a:t>
          </a:r>
          <a:r>
            <a:rPr lang="en-US" sz="3400" dirty="0" smtClean="0"/>
            <a:t> error tolerance) riders were willing to accept in their real-time prediction information.</a:t>
          </a:r>
          <a:endParaRPr lang="en-US" sz="3400" dirty="0"/>
        </a:p>
      </dgm:t>
    </dgm:pt>
    <dgm:pt modelId="{CC8C70E6-1F38-8B42-95D0-1B9D87C40DAD}" type="parTrans" cxnId="{CE713482-86B9-764E-84BD-E7C3666B3166}">
      <dgm:prSet/>
      <dgm:spPr/>
      <dgm:t>
        <a:bodyPr/>
        <a:lstStyle/>
        <a:p>
          <a:endParaRPr lang="en-US"/>
        </a:p>
      </dgm:t>
    </dgm:pt>
    <dgm:pt modelId="{E36EEA5C-8E8C-5249-8B60-07E15830EC7D}" type="sibTrans" cxnId="{CE713482-86B9-764E-84BD-E7C3666B3166}">
      <dgm:prSet/>
      <dgm:spPr/>
      <dgm:t>
        <a:bodyPr/>
        <a:lstStyle/>
        <a:p>
          <a:endParaRPr lang="en-US"/>
        </a:p>
      </dgm:t>
    </dgm:pt>
    <dgm:pt modelId="{0B1806E3-B479-CA4A-8A88-5A83D67FA4D3}" type="pres">
      <dgm:prSet presAssocID="{75A83FC7-3244-7744-A55E-5EFF80662289}" presName="linear" presStyleCnt="0">
        <dgm:presLayoutVars>
          <dgm:animLvl val="lvl"/>
          <dgm:resizeHandles val="exact"/>
        </dgm:presLayoutVars>
      </dgm:prSet>
      <dgm:spPr/>
      <dgm:t>
        <a:bodyPr/>
        <a:lstStyle/>
        <a:p>
          <a:endParaRPr lang="en-US"/>
        </a:p>
      </dgm:t>
    </dgm:pt>
    <dgm:pt modelId="{F015E9DE-0673-E64F-84D9-C932FA7EDD93}" type="pres">
      <dgm:prSet presAssocID="{048FEADA-5B79-FB47-A313-2B4AD77B0B16}" presName="parentText" presStyleLbl="node1" presStyleIdx="0" presStyleCnt="1">
        <dgm:presLayoutVars>
          <dgm:chMax val="0"/>
          <dgm:bulletEnabled val="1"/>
        </dgm:presLayoutVars>
      </dgm:prSet>
      <dgm:spPr/>
      <dgm:t>
        <a:bodyPr/>
        <a:lstStyle/>
        <a:p>
          <a:endParaRPr lang="en-US"/>
        </a:p>
      </dgm:t>
    </dgm:pt>
    <dgm:pt modelId="{8B8D7F20-372E-0741-8FF6-92E45C063F68}" type="pres">
      <dgm:prSet presAssocID="{048FEADA-5B79-FB47-A313-2B4AD77B0B16}" presName="childText" presStyleLbl="revTx" presStyleIdx="0" presStyleCnt="1">
        <dgm:presLayoutVars>
          <dgm:bulletEnabled val="1"/>
        </dgm:presLayoutVars>
      </dgm:prSet>
      <dgm:spPr/>
      <dgm:t>
        <a:bodyPr/>
        <a:lstStyle/>
        <a:p>
          <a:endParaRPr lang="en-US"/>
        </a:p>
      </dgm:t>
    </dgm:pt>
  </dgm:ptLst>
  <dgm:cxnLst>
    <dgm:cxn modelId="{CE713482-86B9-764E-84BD-E7C3666B3166}" srcId="{048FEADA-5B79-FB47-A313-2B4AD77B0B16}" destId="{FA66C054-1C76-334D-85FA-F8E290A1BF1B}" srcOrd="1" destOrd="0" parTransId="{CC8C70E6-1F38-8B42-95D0-1B9D87C40DAD}" sibTransId="{E36EEA5C-8E8C-5249-8B60-07E15830EC7D}"/>
    <dgm:cxn modelId="{F7821BA2-BA8A-6645-BC7E-5BADE3DC26A9}" srcId="{75A83FC7-3244-7744-A55E-5EFF80662289}" destId="{048FEADA-5B79-FB47-A313-2B4AD77B0B16}" srcOrd="0" destOrd="0" parTransId="{9411AA06-494A-6E49-9145-8A5316BE93FE}" sibTransId="{B000A905-BBC1-C14C-91D2-8F7EB359D0D8}"/>
    <dgm:cxn modelId="{981DEA03-7702-8149-B9DC-5588F8D83389}" type="presOf" srcId="{3C84EA05-AD06-8043-96CC-1B0081A39203}" destId="{8B8D7F20-372E-0741-8FF6-92E45C063F68}" srcOrd="0" destOrd="0" presId="urn:microsoft.com/office/officeart/2005/8/layout/vList2"/>
    <dgm:cxn modelId="{E5B96642-DD61-3C44-BA6A-5C0A02C8B71E}" srcId="{048FEADA-5B79-FB47-A313-2B4AD77B0B16}" destId="{3C84EA05-AD06-8043-96CC-1B0081A39203}" srcOrd="0" destOrd="0" parTransId="{0CF98CFA-4317-AF4A-9CAB-A327B7C20903}" sibTransId="{49AEAA16-D9E3-F84C-8403-0F83AEC329AA}"/>
    <dgm:cxn modelId="{C6113BB3-531D-2A49-922C-DAA5D3510DB4}" type="presOf" srcId="{FA66C054-1C76-334D-85FA-F8E290A1BF1B}" destId="{8B8D7F20-372E-0741-8FF6-92E45C063F68}" srcOrd="0" destOrd="1" presId="urn:microsoft.com/office/officeart/2005/8/layout/vList2"/>
    <dgm:cxn modelId="{C9E190E9-1ED0-6A48-828C-B2ACB39B6042}" type="presOf" srcId="{048FEADA-5B79-FB47-A313-2B4AD77B0B16}" destId="{F015E9DE-0673-E64F-84D9-C932FA7EDD93}" srcOrd="0" destOrd="0" presId="urn:microsoft.com/office/officeart/2005/8/layout/vList2"/>
    <dgm:cxn modelId="{FEE4732F-1B08-364C-B50F-BCD5DE407F0A}" type="presOf" srcId="{75A83FC7-3244-7744-A55E-5EFF80662289}" destId="{0B1806E3-B479-CA4A-8A88-5A83D67FA4D3}" srcOrd="0" destOrd="0" presId="urn:microsoft.com/office/officeart/2005/8/layout/vList2"/>
    <dgm:cxn modelId="{B47D87B3-3703-E343-B908-2AE9AC556E24}" type="presParOf" srcId="{0B1806E3-B479-CA4A-8A88-5A83D67FA4D3}" destId="{F015E9DE-0673-E64F-84D9-C932FA7EDD93}" srcOrd="0" destOrd="0" presId="urn:microsoft.com/office/officeart/2005/8/layout/vList2"/>
    <dgm:cxn modelId="{0F5048C8-286D-584A-8267-C433425D8A14}" type="presParOf" srcId="{0B1806E3-B479-CA4A-8A88-5A83D67FA4D3}" destId="{8B8D7F20-372E-0741-8FF6-92E45C063F6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BB5A6-8D1C-4C4F-8826-23A1BDBA2DA6}">
      <dsp:nvSpPr>
        <dsp:cNvPr id="0" name=""/>
        <dsp:cNvSpPr/>
      </dsp:nvSpPr>
      <dsp:spPr>
        <a:xfrm>
          <a:off x="0" y="0"/>
          <a:ext cx="8019001" cy="973440"/>
        </a:xfrm>
        <a:prstGeom prst="roundRect">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Real-time Transit Information</a:t>
          </a:r>
          <a:endParaRPr lang="en-US" sz="3600" kern="1200" dirty="0"/>
        </a:p>
      </dsp:txBody>
      <dsp:txXfrm>
        <a:off x="47519" y="47519"/>
        <a:ext cx="7923963" cy="878402"/>
      </dsp:txXfrm>
    </dsp:sp>
    <dsp:sp modelId="{04A2AC08-80EE-9D4E-BBD3-B79458497956}">
      <dsp:nvSpPr>
        <dsp:cNvPr id="0" name=""/>
        <dsp:cNvSpPr/>
      </dsp:nvSpPr>
      <dsp:spPr>
        <a:xfrm>
          <a:off x="0" y="974605"/>
          <a:ext cx="8019001" cy="328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03" tIns="43180" rIns="241808" bIns="431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smtClean="0"/>
            <a:t>Improve travel methods by enhancing the transit experience</a:t>
          </a:r>
          <a:endParaRPr lang="en-US" sz="3400" kern="1200" dirty="0"/>
        </a:p>
        <a:p>
          <a:pPr marL="285750" lvl="1" indent="-285750" algn="l" defTabSz="1511300">
            <a:lnSpc>
              <a:spcPct val="90000"/>
            </a:lnSpc>
            <a:spcBef>
              <a:spcPct val="0"/>
            </a:spcBef>
            <a:spcAft>
              <a:spcPct val="20000"/>
            </a:spcAft>
            <a:buChar char="••"/>
          </a:pPr>
          <a:r>
            <a:rPr lang="en-US" sz="3400" kern="1200" dirty="0" smtClean="0"/>
            <a:t>Significant impact on overall bus ridership</a:t>
          </a:r>
          <a:endParaRPr lang="en-US" sz="3400" kern="1200" dirty="0"/>
        </a:p>
        <a:p>
          <a:pPr marL="285750" lvl="1" indent="-285750" algn="l" defTabSz="1511300">
            <a:lnSpc>
              <a:spcPct val="90000"/>
            </a:lnSpc>
            <a:spcBef>
              <a:spcPct val="0"/>
            </a:spcBef>
            <a:spcAft>
              <a:spcPct val="20000"/>
            </a:spcAft>
            <a:buChar char="••"/>
          </a:pPr>
          <a:r>
            <a:rPr lang="en-US" sz="3400" kern="1200" dirty="0" smtClean="0"/>
            <a:t>Key to reduce perceived wait-times</a:t>
          </a:r>
          <a:endParaRPr lang="en-US" sz="3400" kern="1200" dirty="0"/>
        </a:p>
        <a:p>
          <a:pPr marL="285750" lvl="1" indent="-285750" algn="l" defTabSz="1733550">
            <a:lnSpc>
              <a:spcPct val="90000"/>
            </a:lnSpc>
            <a:spcBef>
              <a:spcPct val="0"/>
            </a:spcBef>
            <a:spcAft>
              <a:spcPct val="20000"/>
            </a:spcAft>
            <a:buChar char="••"/>
          </a:pPr>
          <a:endParaRPr lang="en-US" sz="3900" kern="1200" dirty="0"/>
        </a:p>
      </dsp:txBody>
      <dsp:txXfrm>
        <a:off x="0" y="974605"/>
        <a:ext cx="8019001" cy="3283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E9DE-0673-E64F-84D9-C932FA7EDD93}">
      <dsp:nvSpPr>
        <dsp:cNvPr id="0" name=""/>
        <dsp:cNvSpPr/>
      </dsp:nvSpPr>
      <dsp:spPr>
        <a:xfrm>
          <a:off x="0" y="3538"/>
          <a:ext cx="7601957" cy="1393976"/>
        </a:xfrm>
        <a:prstGeom prst="roundRect">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Data Errors and their Effect on User Experiences</a:t>
          </a:r>
          <a:endParaRPr lang="en-US" sz="3600" kern="1200" dirty="0"/>
        </a:p>
      </dsp:txBody>
      <dsp:txXfrm>
        <a:off x="68048" y="71586"/>
        <a:ext cx="7465861" cy="1257880"/>
      </dsp:txXfrm>
    </dsp:sp>
    <dsp:sp modelId="{8B8D7F20-372E-0741-8FF6-92E45C063F68}">
      <dsp:nvSpPr>
        <dsp:cNvPr id="0" name=""/>
        <dsp:cNvSpPr/>
      </dsp:nvSpPr>
      <dsp:spPr>
        <a:xfrm>
          <a:off x="0" y="1397514"/>
          <a:ext cx="7601957" cy="2991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62" tIns="43180" rIns="241808" bIns="431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smtClean="0"/>
            <a:t>Level of accuracy that riders expect from real-time information systems</a:t>
          </a:r>
          <a:endParaRPr lang="en-US" sz="3400" kern="1200" dirty="0"/>
        </a:p>
        <a:p>
          <a:pPr marL="285750" lvl="1" indent="-285750" algn="l" defTabSz="1511300">
            <a:lnSpc>
              <a:spcPct val="90000"/>
            </a:lnSpc>
            <a:spcBef>
              <a:spcPct val="0"/>
            </a:spcBef>
            <a:spcAft>
              <a:spcPct val="20000"/>
            </a:spcAft>
            <a:buChar char="••"/>
          </a:pPr>
          <a:r>
            <a:rPr lang="en-US" sz="3400" kern="1200" dirty="0" smtClean="0"/>
            <a:t>Margin of error (</a:t>
          </a:r>
          <a:r>
            <a:rPr lang="en-US" sz="3400" kern="1200" dirty="0" err="1" smtClean="0"/>
            <a:t>a.k.a</a:t>
          </a:r>
          <a:r>
            <a:rPr lang="en-US" sz="3400" kern="1200" dirty="0" smtClean="0"/>
            <a:t> error tolerance) riders were willing to accept in their real-time prediction information.</a:t>
          </a:r>
          <a:endParaRPr lang="en-US" sz="3400" kern="1200" dirty="0"/>
        </a:p>
      </dsp:txBody>
      <dsp:txXfrm>
        <a:off x="0" y="1397514"/>
        <a:ext cx="7601957" cy="29918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image" Target="../media/image33.png"/><Relationship Id="rId2"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798D8-C626-314B-B57D-C56456E29F48}" type="datetimeFigureOut">
              <a:rPr lang="en-US" smtClean="0"/>
              <a:t>11/1/13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4DB50F-A223-8049-B703-E5C2D1DF83A0}" type="slidenum">
              <a:rPr lang="en-US" smtClean="0"/>
              <a:t>‹#›</a:t>
            </a:fld>
            <a:endParaRPr lang="en-US"/>
          </a:p>
        </p:txBody>
      </p:sp>
    </p:spTree>
    <p:extLst>
      <p:ext uri="{BB962C8B-B14F-4D97-AF65-F5344CB8AC3E}">
        <p14:creationId xmlns:p14="http://schemas.microsoft.com/office/powerpoint/2010/main" val="1403196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With the large amount of sensor-rich, cloud-enabled devices that are carried by people and deployed on public transport vehicles, we now have access to data and resources that allow real-time modeling of local and city wide events.</a:t>
            </a:r>
          </a:p>
          <a:p>
            <a:pPr algn="l"/>
            <a:endParaRPr lang="en-US" sz="1200" dirty="0" smtClean="0"/>
          </a:p>
          <a:p>
            <a:pPr algn="l"/>
            <a:r>
              <a:rPr lang="en-US" sz="1200" dirty="0" smtClean="0"/>
              <a:t>We present an exploration of such ideas on the Seattle public transportation vehicles' real-time position data collected as part of the OneBusAway project.</a:t>
            </a:r>
          </a:p>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2</a:t>
            </a:fld>
            <a:endParaRPr lang="en-US"/>
          </a:p>
        </p:txBody>
      </p:sp>
    </p:spTree>
    <p:extLst>
      <p:ext uri="{BB962C8B-B14F-4D97-AF65-F5344CB8AC3E}">
        <p14:creationId xmlns:p14="http://schemas.microsoft.com/office/powerpoint/2010/main" val="311002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6</a:t>
            </a:fld>
            <a:endParaRPr lang="en-US"/>
          </a:p>
        </p:txBody>
      </p:sp>
    </p:spTree>
    <p:extLst>
      <p:ext uri="{BB962C8B-B14F-4D97-AF65-F5344CB8AC3E}">
        <p14:creationId xmlns:p14="http://schemas.microsoft.com/office/powerpoint/2010/main" val="177075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Layover: chunk of time that a vehicle is scheduled to sit before the next trip starts- </a:t>
            </a:r>
            <a:endParaRPr lang="en-US" dirty="0" smtClean="0"/>
          </a:p>
          <a:p>
            <a:endParaRPr lang="en-US" dirty="0" smtClean="0"/>
          </a:p>
          <a:p>
            <a:r>
              <a:rPr lang="en-US" dirty="0" smtClean="0"/>
              <a:t>Ali’s explanation:</a:t>
            </a:r>
          </a:p>
          <a:p>
            <a:endParaRPr lang="en-US" dirty="0" smtClean="0"/>
          </a:p>
          <a:p>
            <a:r>
              <a:rPr lang="en-US" sz="1200" kern="1200" dirty="0" smtClean="0">
                <a:solidFill>
                  <a:schemeClr val="tx1"/>
                </a:solidFill>
                <a:effectLst/>
                <a:latin typeface="+mn-lt"/>
                <a:ea typeface="+mn-ea"/>
                <a:cs typeface="+mn-cs"/>
              </a:rPr>
              <a:t>There is something called the "pole problem" that causes a lot of lies to be told. </a:t>
            </a:r>
          </a:p>
          <a:p>
            <a:r>
              <a:rPr lang="en-US" sz="1200" kern="1200" dirty="0" smtClean="0">
                <a:solidFill>
                  <a:schemeClr val="tx1"/>
                </a:solidFill>
                <a:effectLst/>
                <a:latin typeface="+mn-lt"/>
                <a:ea typeface="+mn-ea"/>
                <a:cs typeface="+mn-cs"/>
              </a:rPr>
              <a:t>Imagine that a vehicle is ending a trip at a stop that has a layover before the next trip starts. </a:t>
            </a:r>
          </a:p>
          <a:p>
            <a:r>
              <a:rPr lang="en-US" sz="1200" kern="1200" dirty="0" smtClean="0">
                <a:solidFill>
                  <a:schemeClr val="tx1"/>
                </a:solidFill>
                <a:effectLst/>
                <a:latin typeface="+mn-lt"/>
                <a:ea typeface="+mn-ea"/>
                <a:cs typeface="+mn-cs"/>
              </a:rPr>
              <a:t>There are circumstances where the vendor software doesn't see the trip as having ended. Maybe the bus reports a position that is short distance from the position of the final stop, sitting their waiting for the layover to end. </a:t>
            </a:r>
          </a:p>
          <a:p>
            <a:r>
              <a:rPr lang="en-US" sz="1200" kern="1200" dirty="0" smtClean="0">
                <a:solidFill>
                  <a:schemeClr val="tx1"/>
                </a:solidFill>
                <a:effectLst/>
                <a:latin typeface="+mn-lt"/>
                <a:ea typeface="+mn-ea"/>
                <a:cs typeface="+mn-cs"/>
              </a:rPr>
              <a:t>In this event, the schedule deviation accumulates and is attributed to both the current not-detected-to-have-ended trop as well as, in full, the next trip in the block. Imagine that the first trip was running on time and was followed by a layover of 20 minutes. The arrival prediction downstream will be reported as 20 minutes late until the vehicle pulls forward to the first stop, at which point it will go to zero.</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19</a:t>
            </a:fld>
            <a:endParaRPr lang="en-US"/>
          </a:p>
        </p:txBody>
      </p:sp>
    </p:spTree>
    <p:extLst>
      <p:ext uri="{BB962C8B-B14F-4D97-AF65-F5344CB8AC3E}">
        <p14:creationId xmlns:p14="http://schemas.microsoft.com/office/powerpoint/2010/main" val="1808430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20</a:t>
            </a:fld>
            <a:endParaRPr lang="en-US"/>
          </a:p>
        </p:txBody>
      </p:sp>
    </p:spTree>
    <p:extLst>
      <p:ext uri="{BB962C8B-B14F-4D97-AF65-F5344CB8AC3E}">
        <p14:creationId xmlns:p14="http://schemas.microsoft.com/office/powerpoint/2010/main" val="180843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21</a:t>
            </a:fld>
            <a:endParaRPr lang="en-US"/>
          </a:p>
        </p:txBody>
      </p:sp>
    </p:spTree>
    <p:extLst>
      <p:ext uri="{BB962C8B-B14F-4D97-AF65-F5344CB8AC3E}">
        <p14:creationId xmlns:p14="http://schemas.microsoft.com/office/powerpoint/2010/main" val="180843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First Approach… Using the positions of a single trip instance of a given trip, pick the two closest points -using </a:t>
            </a:r>
            <a:r>
              <a:rPr lang="en-US" sz="1200" dirty="0" err="1" smtClean="0"/>
              <a:t>euclidean</a:t>
            </a:r>
            <a:r>
              <a:rPr lang="en-US" sz="1200" dirty="0" smtClean="0"/>
              <a:t> distance- and interpolate the time</a:t>
            </a:r>
            <a:endParaRPr lang="en-US" dirty="0" smtClean="0"/>
          </a:p>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27</a:t>
            </a:fld>
            <a:endParaRPr lang="en-US"/>
          </a:p>
        </p:txBody>
      </p:sp>
    </p:spTree>
    <p:extLst>
      <p:ext uri="{BB962C8B-B14F-4D97-AF65-F5344CB8AC3E}">
        <p14:creationId xmlns:p14="http://schemas.microsoft.com/office/powerpoint/2010/main" val="292369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smtClean="0">
                <a:solidFill>
                  <a:schemeClr val="tx1"/>
                </a:solidFill>
                <a:latin typeface="+mn-lt"/>
                <a:ea typeface="+mn-ea"/>
                <a:cs typeface="+mn-cs"/>
              </a:rPr>
              <a:t>- di 532.264884008822 -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556 - dj 581.043648010236</a:t>
            </a:r>
          </a:p>
          <a:p>
            <a:r>
              <a:rPr lang="it-IT" sz="1200" kern="1200" dirty="0" smtClean="0">
                <a:solidFill>
                  <a:schemeClr val="tx1"/>
                </a:solidFill>
                <a:latin typeface="+mn-lt"/>
                <a:ea typeface="+mn-ea"/>
                <a:cs typeface="+mn-cs"/>
              </a:rPr>
              <a:t>- di 940.854132452369 -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983 - dj 1026.79766892499</a:t>
            </a:r>
          </a:p>
          <a:p>
            <a:r>
              <a:rPr lang="it-IT" sz="1200" kern="1200" dirty="0" smtClean="0">
                <a:solidFill>
                  <a:schemeClr val="tx1"/>
                </a:solidFill>
                <a:latin typeface="+mn-lt"/>
                <a:ea typeface="+mn-ea"/>
                <a:cs typeface="+mn-cs"/>
              </a:rPr>
              <a:t>- di 1149.49953285287 -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1167 - dj 1185.87840042452</a:t>
            </a:r>
          </a:p>
          <a:p>
            <a:r>
              <a:rPr lang="it-IT" sz="1200" kern="1200" dirty="0" smtClean="0">
                <a:solidFill>
                  <a:schemeClr val="tx1"/>
                </a:solidFill>
                <a:latin typeface="+mn-lt"/>
                <a:ea typeface="+mn-ea"/>
                <a:cs typeface="+mn-cs"/>
              </a:rPr>
              <a:t>- di 1408.71447391037 -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1411 - dj 1414.82086790848</a:t>
            </a:r>
          </a:p>
          <a:p>
            <a:r>
              <a:rPr lang="it-IT" sz="1200" kern="1200" dirty="0" smtClean="0">
                <a:solidFill>
                  <a:schemeClr val="tx1"/>
                </a:solidFill>
                <a:latin typeface="+mn-lt"/>
                <a:ea typeface="+mn-ea"/>
                <a:cs typeface="+mn-cs"/>
              </a:rPr>
              <a:t>- di 1693.51391208119 -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1745 - dj 1797.85438584033</a:t>
            </a:r>
          </a:p>
          <a:p>
            <a:r>
              <a:rPr lang="it-IT" sz="1200" kern="1200" dirty="0" smtClean="0">
                <a:solidFill>
                  <a:schemeClr val="tx1"/>
                </a:solidFill>
                <a:latin typeface="+mn-lt"/>
                <a:ea typeface="+mn-ea"/>
                <a:cs typeface="+mn-cs"/>
              </a:rPr>
              <a:t>- di 2152.94514164867 - </a:t>
            </a:r>
            <a:r>
              <a:rPr lang="it-IT" sz="1200" kern="1200" dirty="0" err="1" smtClean="0">
                <a:solidFill>
                  <a:schemeClr val="tx1"/>
                </a:solidFill>
                <a:latin typeface="+mn-lt"/>
                <a:ea typeface="+mn-ea"/>
                <a:cs typeface="+mn-cs"/>
              </a:rPr>
              <a:t>ds</a:t>
            </a:r>
            <a:r>
              <a:rPr lang="it-IT" sz="1200" kern="1200" dirty="0" smtClean="0">
                <a:solidFill>
                  <a:schemeClr val="tx1"/>
                </a:solidFill>
                <a:latin typeface="+mn-lt"/>
                <a:ea typeface="+mn-ea"/>
                <a:cs typeface="+mn-cs"/>
              </a:rPr>
              <a:t> 2175 - dj 2196.18382333632</a:t>
            </a:r>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28</a:t>
            </a:fld>
            <a:endParaRPr lang="en-US"/>
          </a:p>
        </p:txBody>
      </p:sp>
    </p:spTree>
    <p:extLst>
      <p:ext uri="{BB962C8B-B14F-4D97-AF65-F5344CB8AC3E}">
        <p14:creationId xmlns:p14="http://schemas.microsoft.com/office/powerpoint/2010/main" val="375579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31</a:t>
            </a:fld>
            <a:endParaRPr lang="en-US"/>
          </a:p>
        </p:txBody>
      </p:sp>
    </p:spTree>
    <p:extLst>
      <p:ext uri="{BB962C8B-B14F-4D97-AF65-F5344CB8AC3E}">
        <p14:creationId xmlns:p14="http://schemas.microsoft.com/office/powerpoint/2010/main" val="185570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DB50F-A223-8049-B703-E5C2D1DF83A0}" type="slidenum">
              <a:rPr lang="en-US" smtClean="0"/>
              <a:t>36</a:t>
            </a:fld>
            <a:endParaRPr lang="en-US"/>
          </a:p>
        </p:txBody>
      </p:sp>
    </p:spTree>
    <p:extLst>
      <p:ext uri="{BB962C8B-B14F-4D97-AF65-F5344CB8AC3E}">
        <p14:creationId xmlns:p14="http://schemas.microsoft.com/office/powerpoint/2010/main" val="250245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8A7B607C-F11D-354C-A333-12801345F03F}" type="datetimeFigureOut">
              <a:rPr lang="en-US" smtClean="0"/>
              <a:t>11/1/13</a:t>
            </a:fld>
            <a:endParaRPr lang="en-US"/>
          </a:p>
        </p:txBody>
      </p:sp>
      <p:sp>
        <p:nvSpPr>
          <p:cNvPr id="8" name="Slide Number Placeholder 7"/>
          <p:cNvSpPr>
            <a:spLocks noGrp="1"/>
          </p:cNvSpPr>
          <p:nvPr>
            <p:ph type="sldNum" sz="quarter" idx="11"/>
          </p:nvPr>
        </p:nvSpPr>
        <p:spPr/>
        <p:txBody>
          <a:bodyPr/>
          <a:lstStyle/>
          <a:p>
            <a:fld id="{F2A0E5C2-54B2-384C-87C0-338F7A93043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7B607C-F11D-354C-A333-12801345F03F}" type="datetimeFigureOut">
              <a:rPr lang="en-US" smtClean="0"/>
              <a:t>11/1/13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7B607C-F11D-354C-A333-12801345F03F}" type="datetimeFigureOut">
              <a:rPr lang="en-US" smtClean="0"/>
              <a:t>11/1/13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8A7B607C-F11D-354C-A333-12801345F03F}" type="datetimeFigureOut">
              <a:rPr lang="en-US" smtClean="0"/>
              <a:t>11/1/13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B607C-F11D-354C-A333-12801345F03F}" type="datetimeFigureOut">
              <a:rPr lang="en-US" smtClean="0"/>
              <a:t>11/1/13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0E5C2-54B2-384C-87C0-338F7A93043B}"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8A7B607C-F11D-354C-A333-12801345F03F}" type="datetimeFigureOut">
              <a:rPr lang="en-US" smtClean="0"/>
              <a:t>11/1/13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0E5C2-54B2-384C-87C0-338F7A93043B}"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A7B607C-F11D-354C-A333-12801345F03F}" type="datetimeFigureOut">
              <a:rPr lang="en-US" smtClean="0"/>
              <a:t>11/1/13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A0E5C2-54B2-384C-87C0-338F7A93043B}"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A7B607C-F11D-354C-A333-12801345F03F}" type="datetimeFigureOut">
              <a:rPr lang="en-US" smtClean="0"/>
              <a:t>11/1/13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B607C-F11D-354C-A333-12801345F03F}" type="datetimeFigureOut">
              <a:rPr lang="en-US" smtClean="0"/>
              <a:t>11/1/13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B607C-F11D-354C-A333-12801345F03F}" type="datetimeFigureOut">
              <a:rPr lang="en-US" smtClean="0"/>
              <a:t>11/1/13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B607C-F11D-354C-A333-12801345F03F}" type="datetimeFigureOut">
              <a:rPr lang="en-US" smtClean="0"/>
              <a:t>11/1/13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0E5C2-54B2-384C-87C0-338F7A93043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8A7B607C-F11D-354C-A333-12801345F03F}" type="datetimeFigureOut">
              <a:rPr lang="en-US" smtClean="0"/>
              <a:t>11/1/13</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F2A0E5C2-54B2-384C-87C0-338F7A93043B}"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png"/><Relationship Id="rId5" Type="http://schemas.openxmlformats.org/officeDocument/2006/relationships/oleObject" Target="../embeddings/oleObject1.bin"/><Relationship Id="rId6" Type="http://schemas.openxmlformats.org/officeDocument/2006/relationships/package" Target="../embeddings/Microsoft_Word_Document1.docx"/><Relationship Id="rId7" Type="http://schemas.openxmlformats.org/officeDocument/2006/relationships/image" Target="../media/image31.png"/><Relationship Id="rId8" Type="http://schemas.openxmlformats.org/officeDocument/2006/relationships/oleObject" Target="../embeddings/oleObject2.bin"/><Relationship Id="rId9" Type="http://schemas.openxmlformats.org/officeDocument/2006/relationships/package" Target="../embeddings/Microsoft_Word_Document2.docx"/><Relationship Id="rId10"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11" Type="http://schemas.openxmlformats.org/officeDocument/2006/relationships/package" Target="../embeddings/Microsoft_Word_Document5.docx"/><Relationship Id="rId12" Type="http://schemas.openxmlformats.org/officeDocument/2006/relationships/image" Target="../media/image35.png"/><Relationship Id="rId13" Type="http://schemas.openxmlformats.org/officeDocument/2006/relationships/oleObject" Target="../embeddings/oleObject6.bin"/><Relationship Id="rId14" Type="http://schemas.openxmlformats.org/officeDocument/2006/relationships/package" Target="../embeddings/Microsoft_Word_Document6.docx"/><Relationship Id="rId15" Type="http://schemas.openxmlformats.org/officeDocument/2006/relationships/image" Target="../media/image36.png"/><Relationship Id="rId16" Type="http://schemas.openxmlformats.org/officeDocument/2006/relationships/oleObject" Target="../embeddings/oleObject7.bin"/><Relationship Id="rId17" Type="http://schemas.openxmlformats.org/officeDocument/2006/relationships/package" Target="../embeddings/Microsoft_Word_Document7.docx"/><Relationship Id="rId18" Type="http://schemas.openxmlformats.org/officeDocument/2006/relationships/image" Target="../media/image37.png"/><Relationship Id="rId1" Type="http://schemas.openxmlformats.org/officeDocument/2006/relationships/vmlDrawing" Target="../drawings/vmlDrawing2.vml"/><Relationship Id="rId2" Type="http://schemas.openxmlformats.org/officeDocument/2006/relationships/slideLayout" Target="../slideLayouts/slideLayout1.xml"/><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package" Target="../embeddings/Microsoft_Word_Document3.docx"/><Relationship Id="rId6" Type="http://schemas.openxmlformats.org/officeDocument/2006/relationships/image" Target="../media/image33.png"/><Relationship Id="rId7" Type="http://schemas.openxmlformats.org/officeDocument/2006/relationships/oleObject" Target="../embeddings/oleObject4.bin"/><Relationship Id="rId8" Type="http://schemas.openxmlformats.org/officeDocument/2006/relationships/package" Target="../embeddings/Microsoft_Word_Document4.docx"/><Relationship Id="rId9" Type="http://schemas.openxmlformats.org/officeDocument/2006/relationships/image" Target="../media/image34.png"/><Relationship Id="rId10"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neBusAway/onebusaway/wiki/OneBusAway-Deployments" TargetMode="External"/><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jpe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135" y="2006197"/>
            <a:ext cx="7331585" cy="1470025"/>
          </a:xfrm>
        </p:spPr>
        <p:txBody>
          <a:bodyPr>
            <a:noAutofit/>
          </a:bodyPr>
          <a:lstStyle/>
          <a:p>
            <a:r>
              <a:rPr lang="en-US" sz="3400" dirty="0" smtClean="0"/>
              <a:t>Real-time Modeling of City Events: An Exploration on Seattle’s Public Transportation </a:t>
            </a:r>
            <a:endParaRPr lang="en-US" sz="3400" dirty="0"/>
          </a:p>
        </p:txBody>
      </p:sp>
      <p:sp>
        <p:nvSpPr>
          <p:cNvPr id="3" name="Subtitle 2"/>
          <p:cNvSpPr>
            <a:spLocks noGrp="1"/>
          </p:cNvSpPr>
          <p:nvPr>
            <p:ph type="subTitle" idx="1"/>
          </p:nvPr>
        </p:nvSpPr>
        <p:spPr>
          <a:xfrm>
            <a:off x="1576086" y="3723654"/>
            <a:ext cx="6400800" cy="1307246"/>
          </a:xfrm>
        </p:spPr>
        <p:txBody>
          <a:bodyPr>
            <a:normAutofit lnSpcReduction="10000"/>
          </a:bodyPr>
          <a:lstStyle/>
          <a:p>
            <a:endParaRPr lang="en-US" dirty="0" smtClean="0"/>
          </a:p>
          <a:p>
            <a:r>
              <a:rPr lang="en-US" dirty="0" smtClean="0"/>
              <a:t>Nacho Cano</a:t>
            </a:r>
          </a:p>
          <a:p>
            <a:r>
              <a:rPr lang="en-US" dirty="0" smtClean="0"/>
              <a:t>Sameer Singh</a:t>
            </a:r>
            <a:endParaRPr lang="en-US" dirty="0"/>
          </a:p>
        </p:txBody>
      </p:sp>
      <p:pic>
        <p:nvPicPr>
          <p:cNvPr id="5" name="Picture 4"/>
          <p:cNvPicPr>
            <a:picLocks noChangeAspect="1"/>
          </p:cNvPicPr>
          <p:nvPr/>
        </p:nvPicPr>
        <p:blipFill>
          <a:blip r:embed="rId2"/>
          <a:stretch>
            <a:fillRect/>
          </a:stretch>
        </p:blipFill>
        <p:spPr>
          <a:xfrm>
            <a:off x="4434706" y="0"/>
            <a:ext cx="4709294" cy="772732"/>
          </a:xfrm>
          <a:prstGeom prst="rect">
            <a:avLst/>
          </a:prstGeom>
        </p:spPr>
      </p:pic>
      <p:sp>
        <p:nvSpPr>
          <p:cNvPr id="7" name="Subtitle 2"/>
          <p:cNvSpPr txBox="1">
            <a:spLocks/>
          </p:cNvSpPr>
          <p:nvPr/>
        </p:nvSpPr>
        <p:spPr>
          <a:xfrm>
            <a:off x="6020402" y="6154101"/>
            <a:ext cx="2111264" cy="58128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endParaRPr lang="en-US" dirty="0" smtClean="0"/>
          </a:p>
          <a:p>
            <a:r>
              <a:rPr lang="en-US" dirty="0" smtClean="0"/>
              <a:t>October 2013</a:t>
            </a:r>
            <a:endParaRPr lang="en-US" dirty="0"/>
          </a:p>
        </p:txBody>
      </p:sp>
    </p:spTree>
    <p:extLst>
      <p:ext uri="{BB962C8B-B14F-4D97-AF65-F5344CB8AC3E}">
        <p14:creationId xmlns:p14="http://schemas.microsoft.com/office/powerpoint/2010/main" val="37115105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4614" y="6125771"/>
            <a:ext cx="7601957" cy="646331"/>
          </a:xfrm>
          <a:prstGeom prst="rect">
            <a:avLst/>
          </a:prstGeom>
          <a:noFill/>
        </p:spPr>
        <p:txBody>
          <a:bodyPr wrap="square" rtlCol="0">
            <a:spAutoFit/>
          </a:bodyPr>
          <a:lstStyle/>
          <a:p>
            <a:r>
              <a:rPr lang="en-US" i="1" dirty="0" smtClean="0"/>
              <a:t>Source: Benefits </a:t>
            </a:r>
            <a:r>
              <a:rPr lang="en-US" i="1" dirty="0"/>
              <a:t>of Real-Time Transit Information and the Impacts of Data Accuracy on the Rider Experience, 2012, </a:t>
            </a:r>
            <a:r>
              <a:rPr lang="en-US" i="1" dirty="0" err="1"/>
              <a:t>Gooze</a:t>
            </a:r>
            <a:r>
              <a:rPr lang="en-US" i="1" dirty="0"/>
              <a:t>, Watkins, </a:t>
            </a:r>
            <a:r>
              <a:rPr lang="en-US" i="1" dirty="0" err="1" smtClean="0"/>
              <a:t>Borning</a:t>
            </a:r>
            <a:r>
              <a:rPr lang="en-US" i="1" dirty="0" smtClean="0"/>
              <a:t>.</a:t>
            </a:r>
            <a:endParaRPr lang="en-US" i="1" dirty="0"/>
          </a:p>
        </p:txBody>
      </p:sp>
      <p:sp>
        <p:nvSpPr>
          <p:cNvPr id="31" name="Title 1"/>
          <p:cNvSpPr>
            <a:spLocks noGrp="1"/>
          </p:cNvSpPr>
          <p:nvPr>
            <p:ph type="ctrTitle"/>
          </p:nvPr>
        </p:nvSpPr>
        <p:spPr>
          <a:xfrm>
            <a:off x="-160989" y="222059"/>
            <a:ext cx="5851506" cy="532635"/>
          </a:xfrm>
        </p:spPr>
        <p:txBody>
          <a:bodyPr>
            <a:noAutofit/>
          </a:bodyPr>
          <a:lstStyle/>
          <a:p>
            <a:r>
              <a:rPr lang="en-US" sz="3800" dirty="0" smtClean="0"/>
              <a:t>OneBusAway (cont’d)</a:t>
            </a:r>
            <a:endParaRPr lang="en-US" sz="3800" dirty="0"/>
          </a:p>
        </p:txBody>
      </p:sp>
      <p:graphicFrame>
        <p:nvGraphicFramePr>
          <p:cNvPr id="3" name="Diagram 2"/>
          <p:cNvGraphicFramePr/>
          <p:nvPr>
            <p:extLst>
              <p:ext uri="{D42A27DB-BD31-4B8C-83A1-F6EECF244321}">
                <p14:modId xmlns:p14="http://schemas.microsoft.com/office/powerpoint/2010/main" val="3871549480"/>
              </p:ext>
            </p:extLst>
          </p:nvPr>
        </p:nvGraphicFramePr>
        <p:xfrm>
          <a:off x="774203" y="1396999"/>
          <a:ext cx="7601957" cy="4392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7267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448" y="57104"/>
            <a:ext cx="5851506" cy="652202"/>
          </a:xfrm>
        </p:spPr>
        <p:txBody>
          <a:bodyPr>
            <a:noAutofit/>
          </a:bodyPr>
          <a:lstStyle/>
          <a:p>
            <a:r>
              <a:rPr lang="en-US" sz="3800" dirty="0" smtClean="0"/>
              <a:t>OneBusAway (cont’d)</a:t>
            </a:r>
            <a:endParaRPr lang="en-US" sz="3800" dirty="0"/>
          </a:p>
        </p:txBody>
      </p:sp>
      <p:sp>
        <p:nvSpPr>
          <p:cNvPr id="4" name="TextBox 3"/>
          <p:cNvSpPr txBox="1"/>
          <p:nvPr/>
        </p:nvSpPr>
        <p:spPr>
          <a:xfrm>
            <a:off x="272627" y="834265"/>
            <a:ext cx="6666169" cy="969496"/>
          </a:xfrm>
          <a:prstGeom prst="rect">
            <a:avLst/>
          </a:prstGeom>
          <a:noFill/>
        </p:spPr>
        <p:txBody>
          <a:bodyPr wrap="square" rtlCol="0">
            <a:spAutoFit/>
          </a:bodyPr>
          <a:lstStyle/>
          <a:p>
            <a:r>
              <a:rPr lang="en-US" sz="1900" dirty="0"/>
              <a:t>If a bus arrives earlier or later than when OneBusAway said it would arrive, how many minutes before or after the OneBusAway prediction would you consider it an error?</a:t>
            </a:r>
          </a:p>
        </p:txBody>
      </p:sp>
      <p:pic>
        <p:nvPicPr>
          <p:cNvPr id="5" name="Picture 4" descr="Screen Shot 2013-10-30 at 9.2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06" y="1924706"/>
            <a:ext cx="4919228" cy="4759634"/>
          </a:xfrm>
          <a:prstGeom prst="rect">
            <a:avLst/>
          </a:prstGeom>
        </p:spPr>
      </p:pic>
      <p:pic>
        <p:nvPicPr>
          <p:cNvPr id="10" name="Picture 9" descr="questio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612" y="505482"/>
            <a:ext cx="1298279" cy="1298279"/>
          </a:xfrm>
          <a:prstGeom prst="rect">
            <a:avLst/>
          </a:prstGeom>
        </p:spPr>
      </p:pic>
    </p:spTree>
    <p:extLst>
      <p:ext uri="{BB962C8B-B14F-4D97-AF65-F5344CB8AC3E}">
        <p14:creationId xmlns:p14="http://schemas.microsoft.com/office/powerpoint/2010/main" val="10423780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8" y="1468275"/>
            <a:ext cx="806318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7" name="Title 1"/>
          <p:cNvSpPr txBox="1">
            <a:spLocks/>
          </p:cNvSpPr>
          <p:nvPr/>
        </p:nvSpPr>
        <p:spPr>
          <a:xfrm>
            <a:off x="111641" y="203510"/>
            <a:ext cx="5740806" cy="84324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OneBusAway (cont’d)</a:t>
            </a:r>
            <a:endParaRPr lang="en-US" sz="3800" dirty="0"/>
          </a:p>
        </p:txBody>
      </p:sp>
      <p:sp>
        <p:nvSpPr>
          <p:cNvPr id="8" name="Title 1"/>
          <p:cNvSpPr txBox="1">
            <a:spLocks/>
          </p:cNvSpPr>
          <p:nvPr/>
        </p:nvSpPr>
        <p:spPr>
          <a:xfrm>
            <a:off x="402588" y="2421650"/>
            <a:ext cx="8416959" cy="34194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If the bus is 10 minutes late at point j, OBA will report that the bus will be 10 minutes late at point </a:t>
            </a:r>
            <a:r>
              <a:rPr lang="en-US" sz="3500" dirty="0" err="1" smtClean="0"/>
              <a:t>i</a:t>
            </a:r>
            <a:r>
              <a:rPr lang="en-US" sz="3500" dirty="0" smtClean="0"/>
              <a:t> (</a:t>
            </a:r>
            <a:r>
              <a:rPr lang="en-US" sz="3500" dirty="0" err="1" smtClean="0"/>
              <a:t>i</a:t>
            </a:r>
            <a:r>
              <a:rPr lang="en-US" sz="3500" dirty="0" smtClean="0"/>
              <a:t> &gt; j)</a:t>
            </a:r>
          </a:p>
          <a:p>
            <a:pPr algn="l"/>
            <a:endParaRPr lang="en-US" sz="3500" dirty="0"/>
          </a:p>
          <a:p>
            <a:pPr algn="l"/>
            <a:r>
              <a:rPr lang="en-US" sz="3500" dirty="0" smtClean="0"/>
              <a:t>Proof by snapshots </a:t>
            </a:r>
            <a:r>
              <a:rPr lang="en-US" sz="3500" dirty="0" smtClean="0">
                <a:sym typeface="Wingdings"/>
              </a:rPr>
              <a:t></a:t>
            </a:r>
            <a:endParaRPr lang="en-US" sz="3500" dirty="0" smtClean="0"/>
          </a:p>
        </p:txBody>
      </p:sp>
      <p:sp>
        <p:nvSpPr>
          <p:cNvPr id="2" name="TextBox 1"/>
          <p:cNvSpPr txBox="1"/>
          <p:nvPr/>
        </p:nvSpPr>
        <p:spPr>
          <a:xfrm>
            <a:off x="402587" y="1468275"/>
            <a:ext cx="4561763" cy="677108"/>
          </a:xfrm>
          <a:prstGeom prst="rect">
            <a:avLst/>
          </a:prstGeom>
          <a:noFill/>
        </p:spPr>
        <p:txBody>
          <a:bodyPr wrap="square" rtlCol="0">
            <a:spAutoFit/>
          </a:bodyPr>
          <a:lstStyle/>
          <a:p>
            <a:r>
              <a:rPr lang="en-US" sz="3800" dirty="0" smtClean="0"/>
              <a:t>Delay </a:t>
            </a:r>
            <a:r>
              <a:rPr lang="en-US" sz="3800" dirty="0"/>
              <a:t>Propagation</a:t>
            </a:r>
          </a:p>
        </p:txBody>
      </p:sp>
    </p:spTree>
    <p:extLst>
      <p:ext uri="{BB962C8B-B14F-4D97-AF65-F5344CB8AC3E}">
        <p14:creationId xmlns:p14="http://schemas.microsoft.com/office/powerpoint/2010/main" val="29659718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8" y="1468275"/>
            <a:ext cx="806318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7" name="Title 1"/>
          <p:cNvSpPr txBox="1">
            <a:spLocks/>
          </p:cNvSpPr>
          <p:nvPr/>
        </p:nvSpPr>
        <p:spPr>
          <a:xfrm>
            <a:off x="111641" y="203510"/>
            <a:ext cx="7334394" cy="84324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OBA Delay Propagation (cont’d)</a:t>
            </a:r>
            <a:endParaRPr lang="en-US" sz="3800" dirty="0"/>
          </a:p>
        </p:txBody>
      </p:sp>
      <p:pic>
        <p:nvPicPr>
          <p:cNvPr id="2" name="Picture 1" descr="IMG_05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1" y="1479480"/>
            <a:ext cx="2551833" cy="4529503"/>
          </a:xfrm>
          <a:prstGeom prst="rect">
            <a:avLst/>
          </a:prstGeom>
        </p:spPr>
      </p:pic>
      <p:pic>
        <p:nvPicPr>
          <p:cNvPr id="3" name="Picture 2" descr="IMG_05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873" y="1468275"/>
            <a:ext cx="2649407" cy="4702697"/>
          </a:xfrm>
          <a:prstGeom prst="rect">
            <a:avLst/>
          </a:prstGeom>
        </p:spPr>
      </p:pic>
      <p:pic>
        <p:nvPicPr>
          <p:cNvPr id="5" name="Picture 4" descr="IMG_05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296" y="1479481"/>
            <a:ext cx="2643094" cy="4691492"/>
          </a:xfrm>
          <a:prstGeom prst="rect">
            <a:avLst/>
          </a:prstGeom>
        </p:spPr>
      </p:pic>
      <p:cxnSp>
        <p:nvCxnSpPr>
          <p:cNvPr id="18" name="Curved Connector 17"/>
          <p:cNvCxnSpPr/>
          <p:nvPr/>
        </p:nvCxnSpPr>
        <p:spPr>
          <a:xfrm flipV="1">
            <a:off x="4898198" y="3419405"/>
            <a:ext cx="1814147" cy="460573"/>
          </a:xfrm>
          <a:prstGeom prst="curvedConnector3">
            <a:avLst>
              <a:gd name="adj1" fmla="val 769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a:off x="1800192" y="3782280"/>
            <a:ext cx="1939742" cy="97698"/>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2154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849" y="772732"/>
            <a:ext cx="6077763" cy="532635"/>
          </a:xfrm>
        </p:spPr>
        <p:txBody>
          <a:bodyPr>
            <a:noAutofit/>
          </a:bodyPr>
          <a:lstStyle/>
          <a:p>
            <a:r>
              <a:rPr lang="en-US" sz="3800" dirty="0" smtClean="0"/>
              <a:t>Let’s start with the Data</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713205" y="772732"/>
            <a:ext cx="7204035"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What is the data?</a:t>
            </a:r>
            <a:endParaRPr lang="en-US" sz="900" dirty="0" smtClean="0"/>
          </a:p>
          <a:p>
            <a:pPr marL="457200" indent="-457200" algn="l">
              <a:buFontTx/>
              <a:buChar char="-"/>
            </a:pPr>
            <a:r>
              <a:rPr lang="en-US" sz="3500" dirty="0" smtClean="0"/>
              <a:t>Noise in the data?</a:t>
            </a:r>
          </a:p>
          <a:p>
            <a:pPr marL="457200" indent="-457200" algn="l">
              <a:buFontTx/>
              <a:buChar char="-"/>
            </a:pPr>
            <a:r>
              <a:rPr lang="en-US" sz="3500" dirty="0" smtClean="0"/>
              <a:t>How much data is there?</a:t>
            </a:r>
            <a:endParaRPr lang="en-US" sz="900" dirty="0" smtClean="0"/>
          </a:p>
          <a:p>
            <a:pPr algn="l"/>
            <a:endParaRPr lang="en-US" sz="3500" dirty="0" smtClean="0"/>
          </a:p>
        </p:txBody>
      </p:sp>
    </p:spTree>
    <p:extLst>
      <p:ext uri="{BB962C8B-B14F-4D97-AF65-F5344CB8AC3E}">
        <p14:creationId xmlns:p14="http://schemas.microsoft.com/office/powerpoint/2010/main" val="5149273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331" y="363184"/>
            <a:ext cx="4084375" cy="852368"/>
          </a:xfrm>
        </p:spPr>
        <p:txBody>
          <a:bodyPr>
            <a:noAutofit/>
          </a:bodyPr>
          <a:lstStyle/>
          <a:p>
            <a:r>
              <a:rPr lang="en-US" sz="3800" dirty="0" smtClean="0"/>
              <a:t>What is the Data?</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215552"/>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 One Bus Away data:</a:t>
            </a:r>
          </a:p>
          <a:p>
            <a:pPr algn="l"/>
            <a:endParaRPr lang="en-US" sz="3500" dirty="0" smtClean="0"/>
          </a:p>
          <a:p>
            <a:pPr algn="l"/>
            <a:r>
              <a:rPr lang="en-US" sz="3500" dirty="0" smtClean="0"/>
              <a:t>	- Real-time data</a:t>
            </a:r>
          </a:p>
          <a:p>
            <a:pPr algn="l"/>
            <a:r>
              <a:rPr lang="en-US" sz="3500" dirty="0"/>
              <a:t>	</a:t>
            </a:r>
            <a:r>
              <a:rPr lang="en-US" sz="3500" dirty="0" smtClean="0"/>
              <a:t>- Some derived fields (e.g. distance along trip</a:t>
            </a:r>
            <a:r>
              <a:rPr lang="en-US" sz="3500" dirty="0"/>
              <a:t>)</a:t>
            </a:r>
            <a:endParaRPr lang="en-US" sz="3500" dirty="0" smtClean="0"/>
          </a:p>
          <a:p>
            <a:pPr algn="l"/>
            <a:endParaRPr lang="en-US" sz="3500" dirty="0"/>
          </a:p>
          <a:p>
            <a:pPr marL="457200" indent="-457200" algn="l">
              <a:buFontTx/>
              <a:buChar char="-"/>
            </a:pPr>
            <a:r>
              <a:rPr lang="en-US" sz="3500" dirty="0" smtClean="0"/>
              <a:t>Static data</a:t>
            </a:r>
          </a:p>
          <a:p>
            <a:pPr marL="457200" indent="-457200" algn="l">
              <a:buFontTx/>
              <a:buChar char="-"/>
            </a:pPr>
            <a:r>
              <a:rPr lang="en-US" sz="3500" dirty="0"/>
              <a:t>O</a:t>
            </a:r>
            <a:r>
              <a:rPr lang="en-US" sz="3500" dirty="0" smtClean="0"/>
              <a:t>pen standard across </a:t>
            </a:r>
            <a:r>
              <a:rPr lang="en-US" sz="3500" dirty="0" err="1" smtClean="0"/>
              <a:t>govt</a:t>
            </a:r>
            <a:endParaRPr lang="en-US" sz="3500" dirty="0" smtClean="0"/>
          </a:p>
        </p:txBody>
      </p:sp>
    </p:spTree>
    <p:extLst>
      <p:ext uri="{BB962C8B-B14F-4D97-AF65-F5344CB8AC3E}">
        <p14:creationId xmlns:p14="http://schemas.microsoft.com/office/powerpoint/2010/main" val="23464276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pic>
        <p:nvPicPr>
          <p:cNvPr id="7" name="Picture 6"/>
          <p:cNvPicPr>
            <a:picLocks noChangeAspect="1"/>
          </p:cNvPicPr>
          <p:nvPr/>
        </p:nvPicPr>
        <p:blipFill>
          <a:blip r:embed="rId3"/>
          <a:stretch>
            <a:fillRect/>
          </a:stretch>
        </p:blipFill>
        <p:spPr>
          <a:xfrm>
            <a:off x="626037" y="2271908"/>
            <a:ext cx="7617337" cy="1292923"/>
          </a:xfrm>
          <a:prstGeom prst="rect">
            <a:avLst/>
          </a:prstGeom>
        </p:spPr>
      </p:pic>
      <p:sp>
        <p:nvSpPr>
          <p:cNvPr id="9" name="Title 1"/>
          <p:cNvSpPr txBox="1">
            <a:spLocks/>
          </p:cNvSpPr>
          <p:nvPr/>
        </p:nvSpPr>
        <p:spPr>
          <a:xfrm>
            <a:off x="548264" y="1479481"/>
            <a:ext cx="3756736" cy="384510"/>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Some terminology</a:t>
            </a:r>
            <a:endParaRPr lang="en-US" sz="3500" dirty="0"/>
          </a:p>
        </p:txBody>
      </p:sp>
      <p:sp>
        <p:nvSpPr>
          <p:cNvPr id="10" name="Title 1"/>
          <p:cNvSpPr txBox="1">
            <a:spLocks/>
          </p:cNvSpPr>
          <p:nvPr/>
        </p:nvSpPr>
        <p:spPr>
          <a:xfrm>
            <a:off x="392591" y="4024901"/>
            <a:ext cx="8084229" cy="1974342"/>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Segment: distance between 2 consecutive stops</a:t>
            </a:r>
          </a:p>
          <a:p>
            <a:pPr algn="l"/>
            <a:endParaRPr lang="en-US" sz="3500" dirty="0" smtClean="0"/>
          </a:p>
          <a:p>
            <a:pPr algn="l"/>
            <a:r>
              <a:rPr lang="en-US" sz="3500" dirty="0" smtClean="0"/>
              <a:t>Block: consists of 2 or more sequential trips made using the same vehicle. </a:t>
            </a:r>
          </a:p>
          <a:p>
            <a:pPr algn="l"/>
            <a:endParaRPr lang="en-US" sz="3500" dirty="0"/>
          </a:p>
          <a:p>
            <a:pPr algn="l"/>
            <a:r>
              <a:rPr lang="en-US" sz="3500" dirty="0" smtClean="0"/>
              <a:t>Trip Instance: an instantiation of the trip. E.g. the trip 23451 of  October 30</a:t>
            </a:r>
            <a:r>
              <a:rPr lang="en-US" sz="3500" baseline="30000" dirty="0" smtClean="0"/>
              <a:t>th</a:t>
            </a:r>
            <a:r>
              <a:rPr lang="en-US" sz="3500" dirty="0" smtClean="0"/>
              <a:t>. </a:t>
            </a:r>
            <a:endParaRPr lang="en-US" sz="3500" dirty="0"/>
          </a:p>
        </p:txBody>
      </p:sp>
      <p:sp>
        <p:nvSpPr>
          <p:cNvPr id="12" name="Title 1"/>
          <p:cNvSpPr txBox="1">
            <a:spLocks/>
          </p:cNvSpPr>
          <p:nvPr/>
        </p:nvSpPr>
        <p:spPr>
          <a:xfrm>
            <a:off x="236920" y="215246"/>
            <a:ext cx="6525607"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What is the Data? (cont’d)</a:t>
            </a:r>
            <a:endParaRPr lang="en-US" sz="3800" dirty="0"/>
          </a:p>
        </p:txBody>
      </p:sp>
      <p:sp>
        <p:nvSpPr>
          <p:cNvPr id="2" name="TextBox 1"/>
          <p:cNvSpPr txBox="1"/>
          <p:nvPr/>
        </p:nvSpPr>
        <p:spPr>
          <a:xfrm>
            <a:off x="1401701" y="2882638"/>
            <a:ext cx="389850" cy="323165"/>
          </a:xfrm>
          <a:prstGeom prst="rect">
            <a:avLst/>
          </a:prstGeom>
          <a:noFill/>
        </p:spPr>
        <p:txBody>
          <a:bodyPr wrap="none" rtlCol="0">
            <a:spAutoFit/>
          </a:bodyPr>
          <a:lstStyle/>
          <a:p>
            <a:r>
              <a:rPr lang="en-US" sz="1500" dirty="0" smtClean="0"/>
              <a:t>32</a:t>
            </a:r>
            <a:endParaRPr lang="en-US" sz="1500" dirty="0"/>
          </a:p>
        </p:txBody>
      </p:sp>
      <p:sp>
        <p:nvSpPr>
          <p:cNvPr id="11" name="TextBox 10"/>
          <p:cNvSpPr txBox="1"/>
          <p:nvPr/>
        </p:nvSpPr>
        <p:spPr>
          <a:xfrm>
            <a:off x="3960899" y="2882638"/>
            <a:ext cx="688201" cy="323165"/>
          </a:xfrm>
          <a:prstGeom prst="rect">
            <a:avLst/>
          </a:prstGeom>
          <a:noFill/>
        </p:spPr>
        <p:txBody>
          <a:bodyPr wrap="square" rtlCol="0">
            <a:spAutoFit/>
          </a:bodyPr>
          <a:lstStyle/>
          <a:p>
            <a:r>
              <a:rPr lang="en-US" sz="1500" dirty="0" smtClean="0"/>
              <a:t>23451</a:t>
            </a:r>
            <a:endParaRPr lang="en-US" sz="1500" dirty="0"/>
          </a:p>
        </p:txBody>
      </p:sp>
      <p:sp>
        <p:nvSpPr>
          <p:cNvPr id="13" name="TextBox 12"/>
          <p:cNvSpPr txBox="1"/>
          <p:nvPr/>
        </p:nvSpPr>
        <p:spPr>
          <a:xfrm>
            <a:off x="6694685" y="2882638"/>
            <a:ext cx="1152442" cy="323165"/>
          </a:xfrm>
          <a:prstGeom prst="rect">
            <a:avLst/>
          </a:prstGeom>
          <a:noFill/>
        </p:spPr>
        <p:txBody>
          <a:bodyPr wrap="square" rtlCol="0">
            <a:spAutoFit/>
          </a:bodyPr>
          <a:lstStyle/>
          <a:p>
            <a:r>
              <a:rPr lang="en-US" sz="1500" dirty="0" smtClean="0"/>
              <a:t>Benton LN</a:t>
            </a:r>
            <a:endParaRPr lang="en-US" sz="1500" dirty="0"/>
          </a:p>
        </p:txBody>
      </p:sp>
    </p:spTree>
    <p:extLst>
      <p:ext uri="{BB962C8B-B14F-4D97-AF65-F5344CB8AC3E}">
        <p14:creationId xmlns:p14="http://schemas.microsoft.com/office/powerpoint/2010/main" val="22138239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348734" y="1544448"/>
            <a:ext cx="1337941" cy="57786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GTFS</a:t>
            </a:r>
            <a:endParaRPr lang="en-US" sz="3500" dirty="0"/>
          </a:p>
        </p:txBody>
      </p:sp>
      <p:sp>
        <p:nvSpPr>
          <p:cNvPr id="12" name="Title 1"/>
          <p:cNvSpPr txBox="1">
            <a:spLocks/>
          </p:cNvSpPr>
          <p:nvPr/>
        </p:nvSpPr>
        <p:spPr>
          <a:xfrm>
            <a:off x="0" y="191233"/>
            <a:ext cx="6525607"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What is the Data? (cont’d)</a:t>
            </a:r>
            <a:endParaRPr lang="en-US" sz="3800" dirty="0"/>
          </a:p>
        </p:txBody>
      </p:sp>
      <p:sp>
        <p:nvSpPr>
          <p:cNvPr id="8" name="TextBox 7"/>
          <p:cNvSpPr txBox="1"/>
          <p:nvPr/>
        </p:nvSpPr>
        <p:spPr>
          <a:xfrm>
            <a:off x="236920" y="2335004"/>
            <a:ext cx="9232955" cy="3862596"/>
          </a:xfrm>
          <a:prstGeom prst="rect">
            <a:avLst/>
          </a:prstGeom>
          <a:noFill/>
        </p:spPr>
        <p:txBody>
          <a:bodyPr wrap="square" rtlCol="0">
            <a:spAutoFit/>
          </a:bodyPr>
          <a:lstStyle/>
          <a:p>
            <a:r>
              <a:rPr lang="en-US" sz="2700" b="1" dirty="0" smtClean="0"/>
              <a:t>route</a:t>
            </a:r>
            <a:r>
              <a:rPr lang="en-US" sz="2700" dirty="0" smtClean="0"/>
              <a:t>  { id, name, </a:t>
            </a:r>
            <a:r>
              <a:rPr lang="en-US" sz="2700" dirty="0" err="1" smtClean="0"/>
              <a:t>agency_id</a:t>
            </a:r>
            <a:r>
              <a:rPr lang="en-US" sz="2700" dirty="0" smtClean="0"/>
              <a:t> }</a:t>
            </a:r>
            <a:endParaRPr lang="en-US" sz="2700" dirty="0"/>
          </a:p>
          <a:p>
            <a:endParaRPr lang="en-US" sz="2700" dirty="0" smtClean="0"/>
          </a:p>
          <a:p>
            <a:r>
              <a:rPr lang="en-US" sz="2700" b="1" dirty="0"/>
              <a:t>t</a:t>
            </a:r>
            <a:r>
              <a:rPr lang="en-US" sz="2700" b="1" dirty="0" smtClean="0"/>
              <a:t>rip</a:t>
            </a:r>
            <a:r>
              <a:rPr lang="en-US" sz="2700" dirty="0" smtClean="0"/>
              <a:t> { id, </a:t>
            </a:r>
            <a:r>
              <a:rPr lang="en-US" sz="2700" dirty="0" err="1" smtClean="0"/>
              <a:t>service_id</a:t>
            </a:r>
            <a:r>
              <a:rPr lang="en-US" sz="2700" dirty="0" smtClean="0"/>
              <a:t>, </a:t>
            </a:r>
            <a:r>
              <a:rPr lang="en-US" sz="2700" dirty="0" err="1" smtClean="0"/>
              <a:t>trip_id</a:t>
            </a:r>
            <a:r>
              <a:rPr lang="en-US" sz="2700" dirty="0" smtClean="0"/>
              <a:t>, </a:t>
            </a:r>
            <a:r>
              <a:rPr lang="en-US" sz="2700" dirty="0" err="1" smtClean="0"/>
              <a:t>headsign</a:t>
            </a:r>
            <a:r>
              <a:rPr lang="en-US" sz="2700" dirty="0" smtClean="0"/>
              <a:t>, </a:t>
            </a:r>
            <a:r>
              <a:rPr lang="en-US" sz="2700" dirty="0" err="1" smtClean="0"/>
              <a:t>block_id</a:t>
            </a:r>
            <a:r>
              <a:rPr lang="en-US" sz="2700" dirty="0" smtClean="0"/>
              <a:t> }</a:t>
            </a:r>
          </a:p>
          <a:p>
            <a:endParaRPr lang="en-US" sz="2700" dirty="0"/>
          </a:p>
          <a:p>
            <a:r>
              <a:rPr lang="en-US" sz="2700" b="1" dirty="0"/>
              <a:t>s</a:t>
            </a:r>
            <a:r>
              <a:rPr lang="en-US" sz="2700" b="1" dirty="0" smtClean="0"/>
              <a:t>top</a:t>
            </a:r>
            <a:r>
              <a:rPr lang="en-US" sz="2700" dirty="0" smtClean="0"/>
              <a:t> { id, name, latitude, longitude, description }</a:t>
            </a:r>
          </a:p>
          <a:p>
            <a:endParaRPr lang="en-US" sz="2700" dirty="0"/>
          </a:p>
          <a:p>
            <a:r>
              <a:rPr lang="en-US" sz="2700" b="1" dirty="0" err="1" smtClean="0"/>
              <a:t>stop_time</a:t>
            </a:r>
            <a:r>
              <a:rPr lang="en-US" sz="2700" dirty="0" smtClean="0"/>
              <a:t> { </a:t>
            </a:r>
            <a:r>
              <a:rPr lang="en-US" sz="2700" dirty="0" err="1" smtClean="0"/>
              <a:t>trip_id</a:t>
            </a:r>
            <a:r>
              <a:rPr lang="en-US" sz="2700" dirty="0" smtClean="0"/>
              <a:t>, </a:t>
            </a:r>
            <a:r>
              <a:rPr lang="en-US" sz="2700" dirty="0" err="1" smtClean="0"/>
              <a:t>stop_id</a:t>
            </a:r>
            <a:r>
              <a:rPr lang="en-US" sz="2700" dirty="0" smtClean="0"/>
              <a:t>, </a:t>
            </a:r>
            <a:r>
              <a:rPr lang="en-US" sz="2700" dirty="0" err="1" smtClean="0"/>
              <a:t>arrival_time</a:t>
            </a:r>
            <a:r>
              <a:rPr lang="en-US" sz="2700" dirty="0" smtClean="0"/>
              <a:t>, </a:t>
            </a:r>
            <a:r>
              <a:rPr lang="en-US" sz="2700" dirty="0" err="1" smtClean="0"/>
              <a:t>stop_sequence</a:t>
            </a:r>
            <a:r>
              <a:rPr lang="en-US" sz="2700" dirty="0" smtClean="0"/>
              <a:t> }</a:t>
            </a:r>
          </a:p>
          <a:p>
            <a:r>
              <a:rPr lang="en-US" sz="2800" dirty="0" smtClean="0"/>
              <a:t>   </a:t>
            </a:r>
          </a:p>
          <a:p>
            <a:endParaRPr lang="en-US" sz="2800" dirty="0"/>
          </a:p>
        </p:txBody>
      </p:sp>
    </p:spTree>
    <p:extLst>
      <p:ext uri="{BB962C8B-B14F-4D97-AF65-F5344CB8AC3E}">
        <p14:creationId xmlns:p14="http://schemas.microsoft.com/office/powerpoint/2010/main" val="18175706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236920" y="1531765"/>
            <a:ext cx="2939720" cy="1002534"/>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smtClean="0"/>
              <a:t>OBA Dump (preprocessed)</a:t>
            </a:r>
            <a:endParaRPr lang="en-US" sz="3500" dirty="0"/>
          </a:p>
        </p:txBody>
      </p:sp>
      <p:sp>
        <p:nvSpPr>
          <p:cNvPr id="12" name="Title 1"/>
          <p:cNvSpPr txBox="1">
            <a:spLocks/>
          </p:cNvSpPr>
          <p:nvPr/>
        </p:nvSpPr>
        <p:spPr>
          <a:xfrm>
            <a:off x="-158941" y="191233"/>
            <a:ext cx="6525607"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What is the Data? (cont’d)</a:t>
            </a:r>
            <a:endParaRPr lang="en-US" sz="3800" dirty="0"/>
          </a:p>
        </p:txBody>
      </p:sp>
      <p:sp>
        <p:nvSpPr>
          <p:cNvPr id="8" name="TextBox 7"/>
          <p:cNvSpPr txBox="1"/>
          <p:nvPr/>
        </p:nvSpPr>
        <p:spPr>
          <a:xfrm>
            <a:off x="236919" y="3193980"/>
            <a:ext cx="9232955" cy="2600712"/>
          </a:xfrm>
          <a:prstGeom prst="rect">
            <a:avLst/>
          </a:prstGeom>
          <a:noFill/>
        </p:spPr>
        <p:txBody>
          <a:bodyPr wrap="square" rtlCol="0">
            <a:spAutoFit/>
          </a:bodyPr>
          <a:lstStyle/>
          <a:p>
            <a:r>
              <a:rPr lang="en-US" sz="2700" b="1" dirty="0" err="1" smtClean="0"/>
              <a:t>realtime_position</a:t>
            </a:r>
            <a:r>
              <a:rPr lang="en-US" sz="2700" b="1" dirty="0" smtClean="0"/>
              <a:t> </a:t>
            </a:r>
            <a:r>
              <a:rPr lang="en-US" sz="2700" dirty="0" smtClean="0"/>
              <a:t>{ </a:t>
            </a:r>
          </a:p>
          <a:p>
            <a:r>
              <a:rPr lang="en-US" sz="2700" dirty="0"/>
              <a:t>	</a:t>
            </a:r>
            <a:r>
              <a:rPr lang="en-US" sz="2700" dirty="0" smtClean="0"/>
              <a:t>					   timestamp, </a:t>
            </a:r>
            <a:r>
              <a:rPr lang="en-US" sz="2700" dirty="0" err="1" smtClean="0"/>
              <a:t>service_date</a:t>
            </a:r>
            <a:r>
              <a:rPr lang="en-US" sz="2700" dirty="0" smtClean="0"/>
              <a:t>, </a:t>
            </a:r>
            <a:r>
              <a:rPr lang="en-US" sz="2700" dirty="0" err="1" smtClean="0"/>
              <a:t>trip_id</a:t>
            </a:r>
            <a:r>
              <a:rPr lang="en-US" sz="2700" dirty="0" smtClean="0"/>
              <a:t>, 						   </a:t>
            </a:r>
            <a:r>
              <a:rPr lang="en-US" sz="2700" dirty="0" err="1" smtClean="0"/>
              <a:t>distance_along_trip</a:t>
            </a:r>
            <a:r>
              <a:rPr lang="en-US" sz="2700" dirty="0" smtClean="0"/>
              <a:t>, </a:t>
            </a:r>
            <a:r>
              <a:rPr lang="en-US" sz="2700" dirty="0" err="1" smtClean="0"/>
              <a:t>sched_dev</a:t>
            </a:r>
            <a:r>
              <a:rPr lang="en-US" sz="2700" dirty="0" smtClean="0"/>
              <a:t>, 						   latitude, longitude </a:t>
            </a:r>
          </a:p>
          <a:p>
            <a:r>
              <a:rPr lang="en-US" sz="2700" dirty="0"/>
              <a:t>	</a:t>
            </a:r>
            <a:r>
              <a:rPr lang="en-US" sz="2700" dirty="0" smtClean="0"/>
              <a:t>					  }</a:t>
            </a:r>
            <a:endParaRPr lang="en-US" sz="2700" dirty="0"/>
          </a:p>
          <a:p>
            <a:endParaRPr lang="en-US" sz="2800" dirty="0"/>
          </a:p>
        </p:txBody>
      </p:sp>
    </p:spTree>
    <p:extLst>
      <p:ext uri="{BB962C8B-B14F-4D97-AF65-F5344CB8AC3E}">
        <p14:creationId xmlns:p14="http://schemas.microsoft.com/office/powerpoint/2010/main" val="34734937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591" y="372227"/>
            <a:ext cx="4918947" cy="532635"/>
          </a:xfrm>
        </p:spPr>
        <p:txBody>
          <a:bodyPr>
            <a:noAutofit/>
          </a:bodyPr>
          <a:lstStyle/>
          <a:p>
            <a:r>
              <a:rPr lang="en-US" sz="3800" dirty="0" smtClean="0"/>
              <a:t>Noise in the Data</a:t>
            </a:r>
            <a:endParaRPr lang="en-US" sz="3800" dirty="0"/>
          </a:p>
        </p:txBody>
      </p:sp>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10" name="Title 1"/>
          <p:cNvSpPr txBox="1">
            <a:spLocks/>
          </p:cNvSpPr>
          <p:nvPr/>
        </p:nvSpPr>
        <p:spPr>
          <a:xfrm>
            <a:off x="392591" y="904862"/>
            <a:ext cx="8412424" cy="521064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 The Pole Problem: occurs at the beginning and end of trips that belong to the same block. If there’s a layover between trips, that break time is added to the schedule deviation, both on the current trip and on the next one in the block, until the vehicle pulls forward the first stop of the new trip.</a:t>
            </a:r>
          </a:p>
        </p:txBody>
      </p:sp>
      <p:sp useBgFill="1">
        <p:nvSpPr>
          <p:cNvPr id="3" name="Rectangle 2"/>
          <p:cNvSpPr/>
          <p:nvPr/>
        </p:nvSpPr>
        <p:spPr>
          <a:xfrm>
            <a:off x="392591" y="6244951"/>
            <a:ext cx="3226580" cy="369332"/>
          </a:xfrm>
          <a:prstGeom prst="rect">
            <a:avLst/>
          </a:prstGeom>
        </p:spPr>
        <p:txBody>
          <a:bodyPr wrap="square">
            <a:spAutoFit/>
          </a:bodyPr>
          <a:lstStyle/>
          <a:p>
            <a:r>
              <a:rPr lang="en-US" i="1" dirty="0" smtClean="0"/>
              <a:t>Source</a:t>
            </a:r>
            <a:r>
              <a:rPr lang="en-US" i="1" dirty="0"/>
              <a:t>: </a:t>
            </a:r>
            <a:r>
              <a:rPr lang="en-US" i="1" dirty="0" err="1"/>
              <a:t>Alireza</a:t>
            </a:r>
            <a:r>
              <a:rPr lang="en-US" i="1" dirty="0"/>
              <a:t> </a:t>
            </a:r>
            <a:r>
              <a:rPr lang="en-US" i="1" dirty="0" err="1" smtClean="0"/>
              <a:t>Garakani’s</a:t>
            </a:r>
            <a:r>
              <a:rPr lang="en-US" i="1" dirty="0" smtClean="0"/>
              <a:t> notes</a:t>
            </a:r>
            <a:endParaRPr lang="en-US" i="1" dirty="0"/>
          </a:p>
        </p:txBody>
      </p:sp>
    </p:spTree>
    <p:extLst>
      <p:ext uri="{BB962C8B-B14F-4D97-AF65-F5344CB8AC3E}">
        <p14:creationId xmlns:p14="http://schemas.microsoft.com/office/powerpoint/2010/main" val="13265349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42" y="487362"/>
            <a:ext cx="2721551" cy="532635"/>
          </a:xfrm>
        </p:spPr>
        <p:txBody>
          <a:bodyPr>
            <a:noAutofit/>
          </a:bodyPr>
          <a:lstStyle/>
          <a:p>
            <a:r>
              <a:rPr lang="en-US" sz="3800" dirty="0" smtClean="0"/>
              <a:t>Agenda</a:t>
            </a:r>
            <a:endParaRPr lang="en-US" sz="3800" dirty="0"/>
          </a:p>
        </p:txBody>
      </p:sp>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6" name="Title 1"/>
          <p:cNvSpPr txBox="1">
            <a:spLocks/>
          </p:cNvSpPr>
          <p:nvPr/>
        </p:nvSpPr>
        <p:spPr>
          <a:xfrm>
            <a:off x="713205" y="1450037"/>
            <a:ext cx="7204035" cy="463523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Objective</a:t>
            </a:r>
          </a:p>
          <a:p>
            <a:pPr marL="457200" indent="-457200" algn="l">
              <a:buFontTx/>
              <a:buChar char="-"/>
            </a:pPr>
            <a:r>
              <a:rPr lang="en-US" sz="3500" dirty="0" smtClean="0"/>
              <a:t>OneBusAway</a:t>
            </a:r>
          </a:p>
          <a:p>
            <a:pPr marL="457200" indent="-457200" algn="l">
              <a:buFontTx/>
              <a:buChar char="-"/>
            </a:pPr>
            <a:r>
              <a:rPr lang="en-US" sz="3500" dirty="0" smtClean="0"/>
              <a:t>Data</a:t>
            </a:r>
          </a:p>
          <a:p>
            <a:pPr marL="457200" indent="-457200" algn="l">
              <a:buFontTx/>
              <a:buChar char="-"/>
            </a:pPr>
            <a:r>
              <a:rPr lang="en-US" sz="3500" dirty="0" smtClean="0"/>
              <a:t>Our work</a:t>
            </a:r>
          </a:p>
          <a:p>
            <a:pPr marL="457200" indent="-457200" algn="l">
              <a:buFontTx/>
              <a:buChar char="-"/>
            </a:pPr>
            <a:r>
              <a:rPr lang="en-US" sz="3500" dirty="0" smtClean="0"/>
              <a:t>Visualization</a:t>
            </a:r>
          </a:p>
          <a:p>
            <a:pPr marL="457200" indent="-457200" algn="l">
              <a:buFontTx/>
              <a:buChar char="-"/>
            </a:pPr>
            <a:r>
              <a:rPr lang="en-US" sz="3500" dirty="0" smtClean="0"/>
              <a:t>Next Steps</a:t>
            </a:r>
          </a:p>
          <a:p>
            <a:pPr marL="457200" indent="-457200" algn="l">
              <a:buFontTx/>
              <a:buChar char="-"/>
            </a:pPr>
            <a:endParaRPr lang="en-US" sz="3500" dirty="0" smtClean="0"/>
          </a:p>
          <a:p>
            <a:pPr marL="571500" indent="-571500">
              <a:buFontTx/>
              <a:buChar char="-"/>
            </a:pPr>
            <a:endParaRPr lang="en-US" dirty="0"/>
          </a:p>
        </p:txBody>
      </p:sp>
    </p:spTree>
    <p:extLst>
      <p:ext uri="{BB962C8B-B14F-4D97-AF65-F5344CB8AC3E}">
        <p14:creationId xmlns:p14="http://schemas.microsoft.com/office/powerpoint/2010/main" val="16218848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591" y="506414"/>
            <a:ext cx="6206230" cy="532635"/>
          </a:xfrm>
        </p:spPr>
        <p:txBody>
          <a:bodyPr>
            <a:noAutofit/>
          </a:bodyPr>
          <a:lstStyle/>
          <a:p>
            <a:r>
              <a:rPr lang="en-US" sz="3800" dirty="0" smtClean="0"/>
              <a:t>Noises in the Data (cont’d)</a:t>
            </a:r>
            <a:endParaRPr lang="en-US" sz="3800" dirty="0"/>
          </a:p>
        </p:txBody>
      </p:sp>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392591" y="1171180"/>
            <a:ext cx="3912409" cy="69281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a:p>
        </p:txBody>
      </p:sp>
      <p:sp>
        <p:nvSpPr>
          <p:cNvPr id="10" name="Title 1"/>
          <p:cNvSpPr txBox="1">
            <a:spLocks/>
          </p:cNvSpPr>
          <p:nvPr/>
        </p:nvSpPr>
        <p:spPr>
          <a:xfrm>
            <a:off x="392591" y="1438986"/>
            <a:ext cx="8412424" cy="4751520"/>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Sometimes vehicles do not report real-time data because they are in urban canyons or in bus tunnels.</a:t>
            </a:r>
          </a:p>
          <a:p>
            <a:pPr marL="457200" indent="-457200" algn="l">
              <a:buFontTx/>
              <a:buChar char="-"/>
            </a:pPr>
            <a:endParaRPr lang="en-US" sz="3500" dirty="0" smtClean="0"/>
          </a:p>
          <a:p>
            <a:pPr marL="457200" indent="-457200" algn="l">
              <a:buFontTx/>
              <a:buChar char="-"/>
            </a:pPr>
            <a:r>
              <a:rPr lang="en-US" sz="3500" dirty="0" smtClean="0"/>
              <a:t>Timetables change three times a year. Within each of these service periods, there may be minor alterations every other week (i.e. the schedule data is off).</a:t>
            </a:r>
          </a:p>
          <a:p>
            <a:pPr marL="457200" indent="-457200" algn="l">
              <a:buFontTx/>
              <a:buChar char="-"/>
            </a:pPr>
            <a:endParaRPr lang="en-US" sz="3500" dirty="0" smtClean="0"/>
          </a:p>
          <a:p>
            <a:pPr marL="457200" indent="-457200" algn="l">
              <a:buFontTx/>
              <a:buChar char="-"/>
            </a:pPr>
            <a:r>
              <a:rPr lang="en-US" sz="3500" dirty="0" smtClean="0"/>
              <a:t>Temporary reroutes will fail to be reflected in the static feed or continue to be reflected long after they are over.</a:t>
            </a:r>
          </a:p>
          <a:p>
            <a:pPr marL="457200" indent="-457200" algn="l">
              <a:buFontTx/>
              <a:buChar char="-"/>
            </a:pPr>
            <a:endParaRPr lang="en-US" sz="3500" dirty="0"/>
          </a:p>
          <a:p>
            <a:pPr marL="457200" indent="-457200" algn="l">
              <a:buFontTx/>
              <a:buChar char="-"/>
            </a:pPr>
            <a:endParaRPr lang="en-US" sz="3500" dirty="0" smtClean="0"/>
          </a:p>
        </p:txBody>
      </p:sp>
    </p:spTree>
    <p:extLst>
      <p:ext uri="{BB962C8B-B14F-4D97-AF65-F5344CB8AC3E}">
        <p14:creationId xmlns:p14="http://schemas.microsoft.com/office/powerpoint/2010/main" val="35527827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591" y="506414"/>
            <a:ext cx="6206230" cy="532635"/>
          </a:xfrm>
        </p:spPr>
        <p:txBody>
          <a:bodyPr>
            <a:noAutofit/>
          </a:bodyPr>
          <a:lstStyle/>
          <a:p>
            <a:r>
              <a:rPr lang="en-US" sz="3800" dirty="0" smtClean="0"/>
              <a:t>Noises in the Data (cont’d)</a:t>
            </a:r>
            <a:endParaRPr lang="en-US" sz="3800" dirty="0"/>
          </a:p>
        </p:txBody>
      </p:sp>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392591" y="1171180"/>
            <a:ext cx="3912409" cy="69281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a:p>
        </p:txBody>
      </p:sp>
      <p:sp>
        <p:nvSpPr>
          <p:cNvPr id="10" name="Title 1"/>
          <p:cNvSpPr txBox="1">
            <a:spLocks/>
          </p:cNvSpPr>
          <p:nvPr/>
        </p:nvSpPr>
        <p:spPr>
          <a:xfrm>
            <a:off x="392591" y="1438986"/>
            <a:ext cx="8412424" cy="475152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Modifications due to special events are not reflected in the static feed (e.g. during UW breaks, many trips are cancelled. Even worse, the trips that do run do so with changed trip ids.</a:t>
            </a:r>
            <a:endParaRPr lang="en-US" sz="3500" dirty="0"/>
          </a:p>
          <a:p>
            <a:pPr marL="457200" indent="-457200" algn="l">
              <a:buFontTx/>
              <a:buChar char="-"/>
            </a:pPr>
            <a:endParaRPr lang="en-US" sz="3500" dirty="0" smtClean="0"/>
          </a:p>
        </p:txBody>
      </p:sp>
    </p:spTree>
    <p:extLst>
      <p:ext uri="{BB962C8B-B14F-4D97-AF65-F5344CB8AC3E}">
        <p14:creationId xmlns:p14="http://schemas.microsoft.com/office/powerpoint/2010/main" val="20206691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920" y="377338"/>
            <a:ext cx="6193840" cy="532635"/>
          </a:xfrm>
        </p:spPr>
        <p:txBody>
          <a:bodyPr>
            <a:noAutofit/>
          </a:bodyPr>
          <a:lstStyle/>
          <a:p>
            <a:r>
              <a:rPr lang="en-US" sz="3800" dirty="0" smtClean="0"/>
              <a:t>How Much Data is there ?</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10" name="Title 1"/>
          <p:cNvSpPr txBox="1">
            <a:spLocks/>
          </p:cNvSpPr>
          <p:nvPr/>
        </p:nvSpPr>
        <p:spPr>
          <a:xfrm>
            <a:off x="489074" y="1659743"/>
            <a:ext cx="4737658" cy="163602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du -</a:t>
            </a:r>
            <a:r>
              <a:rPr lang="en-US" sz="3500" dirty="0" err="1" smtClean="0"/>
              <a:t>ch</a:t>
            </a:r>
            <a:r>
              <a:rPr lang="en-US" sz="3500" dirty="0" smtClean="0"/>
              <a:t> | </a:t>
            </a:r>
            <a:r>
              <a:rPr lang="en-US" sz="3500" dirty="0" err="1" smtClean="0"/>
              <a:t>grep</a:t>
            </a:r>
            <a:r>
              <a:rPr lang="en-US" sz="3500" dirty="0" smtClean="0"/>
              <a:t> total = 25GB</a:t>
            </a:r>
          </a:p>
          <a:p>
            <a:pPr algn="l"/>
            <a:endParaRPr lang="en-US" sz="3500" dirty="0"/>
          </a:p>
          <a:p>
            <a:pPr algn="l"/>
            <a:r>
              <a:rPr lang="en-US" sz="3500" dirty="0" smtClean="0"/>
              <a:t>more than 2.5 years of OBA dumps.</a:t>
            </a:r>
            <a:endParaRPr lang="en-US" sz="3500" dirty="0"/>
          </a:p>
        </p:txBody>
      </p:sp>
      <p:pic>
        <p:nvPicPr>
          <p:cNvPr id="3" name="Picture 2" descr="dat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885" y="1251829"/>
            <a:ext cx="3205884" cy="1833246"/>
          </a:xfrm>
          <a:prstGeom prst="rect">
            <a:avLst/>
          </a:prstGeom>
        </p:spPr>
      </p:pic>
      <p:sp>
        <p:nvSpPr>
          <p:cNvPr id="5" name="TextBox 4"/>
          <p:cNvSpPr txBox="1"/>
          <p:nvPr/>
        </p:nvSpPr>
        <p:spPr>
          <a:xfrm>
            <a:off x="1473294" y="3580694"/>
            <a:ext cx="2640828" cy="1892826"/>
          </a:xfrm>
          <a:prstGeom prst="rect">
            <a:avLst/>
          </a:prstGeom>
          <a:noFill/>
        </p:spPr>
        <p:txBody>
          <a:bodyPr wrap="square" rtlCol="0">
            <a:spAutoFit/>
          </a:bodyPr>
          <a:lstStyle/>
          <a:p>
            <a:r>
              <a:rPr lang="en-US" sz="2700" dirty="0" smtClean="0"/>
              <a:t>239 Routes</a:t>
            </a:r>
          </a:p>
          <a:p>
            <a:r>
              <a:rPr lang="en-US" sz="2700" dirty="0" smtClean="0"/>
              <a:t>26319 Trips</a:t>
            </a:r>
          </a:p>
          <a:p>
            <a:r>
              <a:rPr lang="en-US" sz="2700" dirty="0" smtClean="0"/>
              <a:t>8107 Stops</a:t>
            </a:r>
          </a:p>
          <a:p>
            <a:endParaRPr lang="en-US" dirty="0" smtClean="0"/>
          </a:p>
          <a:p>
            <a:endParaRPr lang="en-US" dirty="0"/>
          </a:p>
        </p:txBody>
      </p:sp>
    </p:spTree>
    <p:extLst>
      <p:ext uri="{BB962C8B-B14F-4D97-AF65-F5344CB8AC3E}">
        <p14:creationId xmlns:p14="http://schemas.microsoft.com/office/powerpoint/2010/main" val="19614147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99204" y="1295869"/>
            <a:ext cx="8873848" cy="464025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Accurately predict arrival times at stops</a:t>
            </a:r>
          </a:p>
          <a:p>
            <a:pPr algn="l"/>
            <a:endParaRPr lang="en-US" sz="3500" dirty="0"/>
          </a:p>
          <a:p>
            <a:pPr marL="457200" indent="-457200" algn="l">
              <a:buFontTx/>
              <a:buChar char="-"/>
            </a:pPr>
            <a:r>
              <a:rPr lang="en-US" sz="3500" dirty="0" smtClean="0"/>
              <a:t>Predict delays introduced by each segment in the network	</a:t>
            </a:r>
          </a:p>
          <a:p>
            <a:pPr marL="457200" indent="-457200" algn="l">
              <a:buFontTx/>
              <a:buChar char="-"/>
            </a:pPr>
            <a:endParaRPr lang="en-US" sz="3500" dirty="0" smtClean="0"/>
          </a:p>
          <a:p>
            <a:pPr marL="457200" indent="-457200" algn="l">
              <a:buFontTx/>
              <a:buChar char="-"/>
            </a:pPr>
            <a:r>
              <a:rPr lang="en-US" sz="3500" dirty="0" smtClean="0"/>
              <a:t>Predict the delay k segments ahead (we expect to beat OBA here).</a:t>
            </a:r>
          </a:p>
          <a:p>
            <a:pPr marL="914400" lvl="1" indent="-457200">
              <a:buFontTx/>
              <a:buChar char="-"/>
            </a:pPr>
            <a:endParaRPr lang="en-US" sz="900" dirty="0" smtClean="0"/>
          </a:p>
        </p:txBody>
      </p:sp>
      <p:sp>
        <p:nvSpPr>
          <p:cNvPr id="12" name="Title 1"/>
          <p:cNvSpPr txBox="1">
            <a:spLocks/>
          </p:cNvSpPr>
          <p:nvPr/>
        </p:nvSpPr>
        <p:spPr>
          <a:xfrm>
            <a:off x="-1306100" y="147681"/>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Our Work</a:t>
            </a:r>
            <a:endParaRPr lang="en-US" sz="3800" dirty="0"/>
          </a:p>
        </p:txBody>
      </p:sp>
    </p:spTree>
    <p:extLst>
      <p:ext uri="{BB962C8B-B14F-4D97-AF65-F5344CB8AC3E}">
        <p14:creationId xmlns:p14="http://schemas.microsoft.com/office/powerpoint/2010/main" val="42270547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0" y="388781"/>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Our Work (cont’d)</a:t>
            </a:r>
            <a:endParaRPr lang="en-US" sz="3800" dirty="0"/>
          </a:p>
        </p:txBody>
      </p:sp>
      <p:sp>
        <p:nvSpPr>
          <p:cNvPr id="7" name="Title 1"/>
          <p:cNvSpPr txBox="1">
            <a:spLocks/>
          </p:cNvSpPr>
          <p:nvPr/>
        </p:nvSpPr>
        <p:spPr>
          <a:xfrm>
            <a:off x="5549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Exploring, understanding, cleaning and organizing the data (RDBMS)</a:t>
            </a:r>
          </a:p>
          <a:p>
            <a:pPr marL="457200" indent="-457200" algn="l">
              <a:buFontTx/>
              <a:buChar char="-"/>
            </a:pPr>
            <a:endParaRPr lang="en-US" sz="3500" dirty="0" smtClean="0"/>
          </a:p>
          <a:p>
            <a:pPr marL="457200" indent="-457200" algn="l">
              <a:buFontTx/>
              <a:buChar char="-"/>
            </a:pPr>
            <a:r>
              <a:rPr lang="en-US" sz="3500" dirty="0" smtClean="0"/>
              <a:t>Cool Visualizations</a:t>
            </a:r>
          </a:p>
          <a:p>
            <a:pPr marL="457200" indent="-457200" algn="l">
              <a:buFontTx/>
              <a:buChar char="-"/>
            </a:pPr>
            <a:endParaRPr lang="en-US" sz="3500" dirty="0" smtClean="0"/>
          </a:p>
          <a:p>
            <a:pPr marL="457200" indent="-457200" algn="l">
              <a:buFontTx/>
              <a:buChar char="-"/>
            </a:pPr>
            <a:r>
              <a:rPr lang="en-US" sz="3500" dirty="0" smtClean="0"/>
              <a:t>No fancy models yet </a:t>
            </a:r>
            <a:r>
              <a:rPr lang="en-US" sz="3500" dirty="0" smtClean="0">
                <a:sym typeface="Wingdings"/>
              </a:rPr>
              <a:t></a:t>
            </a:r>
            <a:endParaRPr lang="en-US" sz="3500" dirty="0" smtClean="0"/>
          </a:p>
        </p:txBody>
      </p:sp>
    </p:spTree>
    <p:extLst>
      <p:ext uri="{BB962C8B-B14F-4D97-AF65-F5344CB8AC3E}">
        <p14:creationId xmlns:p14="http://schemas.microsoft.com/office/powerpoint/2010/main" val="3233605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0" y="442713"/>
            <a:ext cx="5022075"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Some Pre-work…</a:t>
            </a:r>
            <a:endParaRPr lang="en-US" sz="3800" dirty="0"/>
          </a:p>
        </p:txBody>
      </p:sp>
      <p:sp>
        <p:nvSpPr>
          <p:cNvPr id="7" name="Title 1"/>
          <p:cNvSpPr txBox="1">
            <a:spLocks/>
          </p:cNvSpPr>
          <p:nvPr/>
        </p:nvSpPr>
        <p:spPr>
          <a:xfrm>
            <a:off x="236920" y="1295081"/>
            <a:ext cx="8570463"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3500" dirty="0" smtClean="0"/>
              <a:t>We don’t have the arrival times at stops. We need to estimate them…</a:t>
            </a:r>
          </a:p>
          <a:p>
            <a:pPr marL="457200" indent="-457200" algn="l">
              <a:buFontTx/>
              <a:buChar char="-"/>
            </a:pPr>
            <a:endParaRPr lang="en-US" sz="3500" dirty="0"/>
          </a:p>
          <a:p>
            <a:pPr marL="457200" indent="-457200" algn="l">
              <a:buFontTx/>
              <a:buChar char="-"/>
            </a:pPr>
            <a:r>
              <a:rPr lang="en-US" sz="3500" b="1" dirty="0" smtClean="0"/>
              <a:t>Linear interpolation</a:t>
            </a:r>
          </a:p>
        </p:txBody>
      </p:sp>
      <p:pic>
        <p:nvPicPr>
          <p:cNvPr id="2" name="Picture 1" descr="timeAtSt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611" y="0"/>
            <a:ext cx="2974389" cy="1496607"/>
          </a:xfrm>
          <a:prstGeom prst="rect">
            <a:avLst/>
          </a:prstGeom>
        </p:spPr>
      </p:pic>
    </p:spTree>
    <p:extLst>
      <p:ext uri="{BB962C8B-B14F-4D97-AF65-F5344CB8AC3E}">
        <p14:creationId xmlns:p14="http://schemas.microsoft.com/office/powerpoint/2010/main" val="28684138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0" y="42394"/>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Mercator Projection</a:t>
            </a:r>
            <a:endParaRPr lang="en-US" sz="3800" dirty="0"/>
          </a:p>
        </p:txBody>
      </p:sp>
      <p:sp>
        <p:nvSpPr>
          <p:cNvPr id="7" name="Title 1"/>
          <p:cNvSpPr txBox="1">
            <a:spLocks/>
          </p:cNvSpPr>
          <p:nvPr/>
        </p:nvSpPr>
        <p:spPr>
          <a:xfrm>
            <a:off x="402589" y="848730"/>
            <a:ext cx="8556508" cy="27221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Project latitude and longitude to </a:t>
            </a:r>
            <a:r>
              <a:rPr lang="en-US" sz="3500" dirty="0" err="1" smtClean="0"/>
              <a:t>xy</a:t>
            </a:r>
            <a:r>
              <a:rPr lang="en-US" sz="3500" dirty="0" smtClean="0"/>
              <a:t> axis in order to calculate distances. We used the Mercator projection. </a:t>
            </a:r>
          </a:p>
        </p:txBody>
      </p:sp>
      <p:pic>
        <p:nvPicPr>
          <p:cNvPr id="2" name="Picture 1" descr="707px-Mercator_projection_S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496" y="3473196"/>
            <a:ext cx="2861406" cy="2428350"/>
          </a:xfrm>
          <a:prstGeom prst="rect">
            <a:avLst/>
          </a:prstGeom>
        </p:spPr>
      </p:pic>
    </p:spTree>
    <p:extLst>
      <p:ext uri="{BB962C8B-B14F-4D97-AF65-F5344CB8AC3E}">
        <p14:creationId xmlns:p14="http://schemas.microsoft.com/office/powerpoint/2010/main" val="36962371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7" name="Title 1"/>
          <p:cNvSpPr txBox="1">
            <a:spLocks/>
          </p:cNvSpPr>
          <p:nvPr/>
        </p:nvSpPr>
        <p:spPr>
          <a:xfrm>
            <a:off x="402589" y="1479480"/>
            <a:ext cx="8556508" cy="3656605"/>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a:p>
            <a:pPr algn="l"/>
            <a:r>
              <a:rPr lang="en-US" sz="3500" dirty="0" smtClean="0"/>
              <a:t>Using the positions of all trip instances of a given trip, estimate the distance along trip of a stop.</a:t>
            </a:r>
          </a:p>
          <a:p>
            <a:pPr algn="l"/>
            <a:endParaRPr lang="en-US" sz="3500" dirty="0" smtClean="0"/>
          </a:p>
          <a:p>
            <a:pPr algn="l"/>
            <a:r>
              <a:rPr lang="en-US" sz="3500" dirty="0" smtClean="0"/>
              <a:t>Once we have the distance along trip of the stop,  pick the two closest points -before and after- and interpolate the time.</a:t>
            </a:r>
          </a:p>
        </p:txBody>
      </p:sp>
      <p:sp>
        <p:nvSpPr>
          <p:cNvPr id="8" name="Title 1"/>
          <p:cNvSpPr txBox="1">
            <a:spLocks/>
          </p:cNvSpPr>
          <p:nvPr/>
        </p:nvSpPr>
        <p:spPr>
          <a:xfrm>
            <a:off x="0" y="233514"/>
            <a:ext cx="5885427"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Arrival Time at Stops</a:t>
            </a:r>
            <a:endParaRPr lang="en-US" sz="3800" dirty="0"/>
          </a:p>
        </p:txBody>
      </p:sp>
    </p:spTree>
    <p:extLst>
      <p:ext uri="{BB962C8B-B14F-4D97-AF65-F5344CB8AC3E}">
        <p14:creationId xmlns:p14="http://schemas.microsoft.com/office/powerpoint/2010/main" val="25831176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1" name="Title 1"/>
          <p:cNvSpPr txBox="1">
            <a:spLocks/>
          </p:cNvSpPr>
          <p:nvPr/>
        </p:nvSpPr>
        <p:spPr>
          <a:xfrm>
            <a:off x="109534" y="173246"/>
            <a:ext cx="3979973"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err="1" smtClean="0"/>
              <a:t>ATaS</a:t>
            </a:r>
            <a:r>
              <a:rPr lang="en-US" sz="3800" dirty="0" smtClean="0"/>
              <a:t> (cont’d)</a:t>
            </a:r>
            <a:endParaRPr lang="en-US" sz="3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7488914"/>
              </p:ext>
            </p:extLst>
          </p:nvPr>
        </p:nvGraphicFramePr>
        <p:xfrm>
          <a:off x="3295606" y="2034774"/>
          <a:ext cx="7801219" cy="668160"/>
        </p:xfrm>
        <a:graphic>
          <a:graphicData uri="http://schemas.openxmlformats.org/presentationml/2006/ole">
            <mc:AlternateContent xmlns:mc="http://schemas.openxmlformats.org/markup-compatibility/2006">
              <mc:Choice xmlns:v="urn:schemas-microsoft-com:vml" Requires="v">
                <p:oleObj spid="_x0000_s1105" name="Document" r:id="rId6" imgW="5486400" imgH="469900" progId="Word.Document.12">
                  <p:embed/>
                </p:oleObj>
              </mc:Choice>
              <mc:Fallback>
                <p:oleObj name="Document" r:id="rId6" imgW="5486400" imgH="469900" progId="Word.Document.12">
                  <p:embed/>
                  <p:pic>
                    <p:nvPicPr>
                      <p:cNvPr id="0" name=""/>
                      <p:cNvPicPr/>
                      <p:nvPr/>
                    </p:nvPicPr>
                    <p:blipFill>
                      <a:blip r:embed="rId7"/>
                      <a:stretch>
                        <a:fillRect/>
                      </a:stretch>
                    </p:blipFill>
                    <p:spPr>
                      <a:xfrm>
                        <a:off x="3295606" y="2034774"/>
                        <a:ext cx="7801219" cy="668160"/>
                      </a:xfrm>
                      <a:prstGeom prst="rect">
                        <a:avLst/>
                      </a:prstGeom>
                    </p:spPr>
                  </p:pic>
                </p:oleObj>
              </mc:Fallback>
            </mc:AlternateContent>
          </a:graphicData>
        </a:graphic>
      </p:graphicFrame>
      <p:cxnSp>
        <p:nvCxnSpPr>
          <p:cNvPr id="10" name="Straight Connector 9"/>
          <p:cNvCxnSpPr/>
          <p:nvPr/>
        </p:nvCxnSpPr>
        <p:spPr>
          <a:xfrm>
            <a:off x="1776559" y="1697594"/>
            <a:ext cx="23304" cy="803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812438" y="2629665"/>
            <a:ext cx="23304" cy="80391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706646" y="2501504"/>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742525" y="3433575"/>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1777481" y="1452926"/>
            <a:ext cx="0" cy="327163"/>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706646" y="1645165"/>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009354" y="1857917"/>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009354" y="219777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085468" y="2629665"/>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065910" y="2721105"/>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54744" y="1972864"/>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065910" y="2026050"/>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09354" y="2318624"/>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039748" y="2491352"/>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053927" y="2913480"/>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020190" y="3101954"/>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994028" y="3193394"/>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flipH="1">
            <a:off x="2111630" y="3274713"/>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276266" y="2383880"/>
            <a:ext cx="552931" cy="292388"/>
          </a:xfrm>
          <a:prstGeom prst="rect">
            <a:avLst/>
          </a:prstGeom>
          <a:noFill/>
        </p:spPr>
        <p:txBody>
          <a:bodyPr wrap="none" rtlCol="0">
            <a:spAutoFit/>
          </a:bodyPr>
          <a:lstStyle/>
          <a:p>
            <a:r>
              <a:rPr lang="en-US" sz="1300" dirty="0" smtClean="0"/>
              <a:t>di, xi</a:t>
            </a:r>
            <a:endParaRPr lang="en-US" sz="1300" dirty="0"/>
          </a:p>
        </p:txBody>
      </p:sp>
      <p:sp>
        <p:nvSpPr>
          <p:cNvPr id="30" name="TextBox 29"/>
          <p:cNvSpPr txBox="1"/>
          <p:nvPr/>
        </p:nvSpPr>
        <p:spPr>
          <a:xfrm>
            <a:off x="2276266" y="2634024"/>
            <a:ext cx="533883" cy="292388"/>
          </a:xfrm>
          <a:prstGeom prst="rect">
            <a:avLst/>
          </a:prstGeom>
          <a:noFill/>
        </p:spPr>
        <p:txBody>
          <a:bodyPr wrap="none" rtlCol="0">
            <a:spAutoFit/>
          </a:bodyPr>
          <a:lstStyle/>
          <a:p>
            <a:r>
              <a:rPr lang="en-US" sz="1300" dirty="0" err="1" smtClean="0"/>
              <a:t>dj</a:t>
            </a:r>
            <a:r>
              <a:rPr lang="en-US" sz="1300" dirty="0" smtClean="0"/>
              <a:t>, </a:t>
            </a:r>
            <a:r>
              <a:rPr lang="en-US" sz="1300" dirty="0" err="1" smtClean="0"/>
              <a:t>xj</a:t>
            </a:r>
            <a:endParaRPr lang="en-US" sz="1300" dirty="0"/>
          </a:p>
        </p:txBody>
      </p:sp>
      <p:sp>
        <p:nvSpPr>
          <p:cNvPr id="31" name="TextBox 30"/>
          <p:cNvSpPr txBox="1"/>
          <p:nvPr/>
        </p:nvSpPr>
        <p:spPr>
          <a:xfrm>
            <a:off x="826890" y="2487830"/>
            <a:ext cx="915635" cy="292388"/>
          </a:xfrm>
          <a:prstGeom prst="rect">
            <a:avLst/>
          </a:prstGeom>
          <a:noFill/>
        </p:spPr>
        <p:txBody>
          <a:bodyPr wrap="none" rtlCol="0">
            <a:spAutoFit/>
          </a:bodyPr>
          <a:lstStyle/>
          <a:p>
            <a:r>
              <a:rPr lang="en-US" sz="1300" dirty="0" err="1" smtClean="0"/>
              <a:t>xs</a:t>
            </a:r>
            <a:r>
              <a:rPr lang="en-US" sz="1300" dirty="0" smtClean="0"/>
              <a:t>, </a:t>
            </a:r>
            <a:r>
              <a:rPr lang="en-US" sz="1300" dirty="0" err="1" smtClean="0"/>
              <a:t>ds_hat</a:t>
            </a:r>
            <a:endParaRPr lang="en-US" sz="1300" dirty="0"/>
          </a:p>
        </p:txBody>
      </p:sp>
      <p:graphicFrame>
        <p:nvGraphicFramePr>
          <p:cNvPr id="32" name="Object 31"/>
          <p:cNvGraphicFramePr>
            <a:graphicFrameLocks noChangeAspect="1"/>
          </p:cNvGraphicFramePr>
          <p:nvPr>
            <p:extLst>
              <p:ext uri="{D42A27DB-BD31-4B8C-83A1-F6EECF244321}">
                <p14:modId xmlns:p14="http://schemas.microsoft.com/office/powerpoint/2010/main" val="2373355792"/>
              </p:ext>
            </p:extLst>
          </p:nvPr>
        </p:nvGraphicFramePr>
        <p:xfrm>
          <a:off x="3420082" y="4597253"/>
          <a:ext cx="7592880" cy="632740"/>
        </p:xfrm>
        <a:graphic>
          <a:graphicData uri="http://schemas.openxmlformats.org/presentationml/2006/ole">
            <mc:AlternateContent xmlns:mc="http://schemas.openxmlformats.org/markup-compatibility/2006">
              <mc:Choice xmlns:v="urn:schemas-microsoft-com:vml" Requires="v">
                <p:oleObj spid="_x0000_s1106" name="Document" r:id="rId9" imgW="5486400" imgH="457200" progId="Word.Document.12">
                  <p:embed/>
                </p:oleObj>
              </mc:Choice>
              <mc:Fallback>
                <p:oleObj name="Document" r:id="rId9" imgW="5486400" imgH="457200" progId="Word.Document.12">
                  <p:embed/>
                  <p:pic>
                    <p:nvPicPr>
                      <p:cNvPr id="0" name=""/>
                      <p:cNvPicPr/>
                      <p:nvPr/>
                    </p:nvPicPr>
                    <p:blipFill>
                      <a:blip r:embed="rId10"/>
                      <a:stretch>
                        <a:fillRect/>
                      </a:stretch>
                    </p:blipFill>
                    <p:spPr>
                      <a:xfrm>
                        <a:off x="3420082" y="4597253"/>
                        <a:ext cx="7592880" cy="632740"/>
                      </a:xfrm>
                      <a:prstGeom prst="rect">
                        <a:avLst/>
                      </a:prstGeom>
                    </p:spPr>
                  </p:pic>
                </p:oleObj>
              </mc:Fallback>
            </mc:AlternateContent>
          </a:graphicData>
        </a:graphic>
      </p:graphicFrame>
      <p:cxnSp>
        <p:nvCxnSpPr>
          <p:cNvPr id="33" name="Straight Connector 32"/>
          <p:cNvCxnSpPr/>
          <p:nvPr/>
        </p:nvCxnSpPr>
        <p:spPr>
          <a:xfrm>
            <a:off x="1776559" y="4297922"/>
            <a:ext cx="23304" cy="803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812438" y="5229993"/>
            <a:ext cx="23304" cy="803910"/>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1706646" y="5101832"/>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742525" y="6033903"/>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777481" y="4053254"/>
            <a:ext cx="0" cy="327163"/>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706646" y="4245493"/>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009353" y="4458245"/>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009353" y="4827284"/>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009353" y="528316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09353" y="5661490"/>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2324187" y="4744482"/>
            <a:ext cx="547158" cy="307777"/>
          </a:xfrm>
          <a:prstGeom prst="rect">
            <a:avLst/>
          </a:prstGeom>
          <a:noFill/>
        </p:spPr>
        <p:txBody>
          <a:bodyPr wrap="none" rtlCol="0">
            <a:spAutoFit/>
          </a:bodyPr>
          <a:lstStyle/>
          <a:p>
            <a:r>
              <a:rPr lang="en-US" sz="1400" dirty="0"/>
              <a:t>d</a:t>
            </a:r>
            <a:r>
              <a:rPr lang="en-US" sz="1400" dirty="0" smtClean="0"/>
              <a:t>i, </a:t>
            </a:r>
            <a:r>
              <a:rPr lang="en-US" sz="1400" dirty="0" err="1" smtClean="0"/>
              <a:t>ti</a:t>
            </a:r>
            <a:endParaRPr lang="en-US" sz="1400" dirty="0"/>
          </a:p>
        </p:txBody>
      </p:sp>
      <p:sp>
        <p:nvSpPr>
          <p:cNvPr id="44" name="TextBox 43"/>
          <p:cNvSpPr txBox="1"/>
          <p:nvPr/>
        </p:nvSpPr>
        <p:spPr>
          <a:xfrm>
            <a:off x="2324187" y="5264887"/>
            <a:ext cx="526644" cy="307777"/>
          </a:xfrm>
          <a:prstGeom prst="rect">
            <a:avLst/>
          </a:prstGeom>
          <a:noFill/>
        </p:spPr>
        <p:txBody>
          <a:bodyPr wrap="none" rtlCol="0">
            <a:spAutoFit/>
          </a:bodyPr>
          <a:lstStyle/>
          <a:p>
            <a:r>
              <a:rPr lang="en-US" sz="1400" dirty="0" err="1" smtClean="0"/>
              <a:t>d</a:t>
            </a:r>
            <a:r>
              <a:rPr lang="en-US" sz="1400" dirty="0" err="1"/>
              <a:t>j</a:t>
            </a:r>
            <a:r>
              <a:rPr lang="en-US" sz="1400" dirty="0" smtClean="0"/>
              <a:t>, </a:t>
            </a:r>
            <a:r>
              <a:rPr lang="en-US" sz="1400" dirty="0" err="1" smtClean="0"/>
              <a:t>tj</a:t>
            </a:r>
            <a:endParaRPr lang="en-US" sz="1400" dirty="0"/>
          </a:p>
        </p:txBody>
      </p:sp>
      <p:sp>
        <p:nvSpPr>
          <p:cNvPr id="45" name="TextBox 44"/>
          <p:cNvSpPr txBox="1"/>
          <p:nvPr/>
        </p:nvSpPr>
        <p:spPr>
          <a:xfrm>
            <a:off x="671301" y="5052259"/>
            <a:ext cx="937439" cy="307777"/>
          </a:xfrm>
          <a:prstGeom prst="rect">
            <a:avLst/>
          </a:prstGeom>
          <a:noFill/>
        </p:spPr>
        <p:txBody>
          <a:bodyPr wrap="none" rtlCol="0">
            <a:spAutoFit/>
          </a:bodyPr>
          <a:lstStyle/>
          <a:p>
            <a:r>
              <a:rPr lang="en-US" sz="1400" dirty="0" smtClean="0"/>
              <a:t>ds, </a:t>
            </a:r>
            <a:r>
              <a:rPr lang="en-US" sz="1400" dirty="0" err="1" smtClean="0"/>
              <a:t>ts_hat</a:t>
            </a:r>
            <a:endParaRPr lang="en-US" sz="1400" dirty="0"/>
          </a:p>
        </p:txBody>
      </p:sp>
    </p:spTree>
    <p:extLst>
      <p:ext uri="{BB962C8B-B14F-4D97-AF65-F5344CB8AC3E}">
        <p14:creationId xmlns:p14="http://schemas.microsoft.com/office/powerpoint/2010/main" val="20951110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808096" y="-119370"/>
            <a:ext cx="5740806" cy="1016013"/>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Initial Model</a:t>
            </a:r>
            <a:endParaRPr lang="en-US" sz="3800" dirty="0"/>
          </a:p>
        </p:txBody>
      </p:sp>
      <p:sp>
        <p:nvSpPr>
          <p:cNvPr id="7" name="Title 1"/>
          <p:cNvSpPr txBox="1">
            <a:spLocks/>
          </p:cNvSpPr>
          <p:nvPr/>
        </p:nvSpPr>
        <p:spPr>
          <a:xfrm>
            <a:off x="542139" y="1212358"/>
            <a:ext cx="8472777" cy="4892152"/>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Features:</a:t>
            </a:r>
          </a:p>
          <a:p>
            <a:pPr marL="457200" indent="-457200" algn="l">
              <a:buFontTx/>
              <a:buChar char="-"/>
            </a:pPr>
            <a:endParaRPr lang="en-US" sz="3500" dirty="0"/>
          </a:p>
          <a:p>
            <a:pPr marL="457200" indent="-457200" algn="l">
              <a:buFontTx/>
              <a:buChar char="-"/>
            </a:pPr>
            <a:r>
              <a:rPr lang="en-US" sz="3500" dirty="0" smtClean="0"/>
              <a:t>Distance</a:t>
            </a:r>
          </a:p>
          <a:p>
            <a:pPr marL="457200" indent="-457200" algn="l">
              <a:buFontTx/>
              <a:buChar char="-"/>
            </a:pPr>
            <a:r>
              <a:rPr lang="en-US" sz="3500" dirty="0" err="1" smtClean="0"/>
              <a:t>TimeOfDay</a:t>
            </a:r>
            <a:endParaRPr lang="en-US" sz="3500" dirty="0" smtClean="0"/>
          </a:p>
          <a:p>
            <a:pPr marL="457200" indent="-457200" algn="l">
              <a:buFontTx/>
              <a:buChar char="-"/>
            </a:pPr>
            <a:r>
              <a:rPr lang="en-US" sz="3500" dirty="0" err="1" smtClean="0"/>
              <a:t>DayOfWeek</a:t>
            </a:r>
            <a:endParaRPr lang="en-US" sz="3500" dirty="0" smtClean="0"/>
          </a:p>
          <a:p>
            <a:pPr marL="457200" indent="-457200" algn="l">
              <a:buFontTx/>
              <a:buChar char="-"/>
            </a:pPr>
            <a:r>
              <a:rPr lang="en-US" sz="3500" dirty="0" err="1" smtClean="0"/>
              <a:t>MonthOfYear</a:t>
            </a:r>
            <a:endParaRPr lang="en-US" sz="3500" dirty="0" smtClean="0"/>
          </a:p>
          <a:p>
            <a:pPr marL="457200" indent="-457200" algn="l">
              <a:buFontTx/>
              <a:buChar char="-"/>
            </a:pPr>
            <a:r>
              <a:rPr lang="en-US" sz="3500" dirty="0" err="1" smtClean="0"/>
              <a:t>SegmentIds</a:t>
            </a:r>
            <a:endParaRPr lang="en-US" sz="3500" dirty="0" smtClean="0"/>
          </a:p>
          <a:p>
            <a:pPr marL="457200" indent="-457200" algn="l">
              <a:buFontTx/>
              <a:buChar char="-"/>
            </a:pPr>
            <a:r>
              <a:rPr lang="en-US" sz="3500" dirty="0" err="1" smtClean="0"/>
              <a:t>TripIds</a:t>
            </a:r>
            <a:endParaRPr lang="en-US" sz="3500" dirty="0" smtClean="0"/>
          </a:p>
          <a:p>
            <a:pPr marL="457200" indent="-457200" algn="l">
              <a:buFontTx/>
              <a:buChar char="-"/>
            </a:pPr>
            <a:endParaRPr lang="en-US" sz="3500" dirty="0"/>
          </a:p>
          <a:p>
            <a:pPr algn="l"/>
            <a:r>
              <a:rPr lang="en-US" sz="3500" dirty="0" smtClean="0"/>
              <a:t>Y: additional delay on this segment</a:t>
            </a:r>
          </a:p>
          <a:p>
            <a:pPr algn="l"/>
            <a:r>
              <a:rPr lang="en-US" sz="3500" dirty="0"/>
              <a:t> </a:t>
            </a:r>
            <a:r>
              <a:rPr lang="en-US" sz="3500" dirty="0" smtClean="0"/>
              <a:t>  </a:t>
            </a:r>
          </a:p>
          <a:p>
            <a:pPr algn="l"/>
            <a:r>
              <a:rPr lang="en-US" sz="3500" dirty="0" smtClean="0"/>
              <a:t>(</a:t>
            </a:r>
            <a:r>
              <a:rPr lang="en-US" sz="3500" dirty="0" err="1" smtClean="0"/>
              <a:t>scheduledTo</a:t>
            </a:r>
            <a:r>
              <a:rPr lang="en-US" sz="3500" dirty="0" smtClean="0"/>
              <a:t> – </a:t>
            </a:r>
            <a:r>
              <a:rPr lang="en-US" sz="3500" dirty="0" err="1" smtClean="0"/>
              <a:t>scheduleFrom</a:t>
            </a:r>
            <a:r>
              <a:rPr lang="en-US" sz="3500" dirty="0" smtClean="0"/>
              <a:t>) –          (</a:t>
            </a:r>
            <a:r>
              <a:rPr lang="en-US" sz="3500" dirty="0" err="1" smtClean="0"/>
              <a:t>actualTo</a:t>
            </a:r>
            <a:r>
              <a:rPr lang="en-US" sz="3500" dirty="0" smtClean="0"/>
              <a:t> - </a:t>
            </a:r>
            <a:r>
              <a:rPr lang="en-US" sz="3500" dirty="0" err="1" smtClean="0"/>
              <a:t>actualFrom</a:t>
            </a:r>
            <a:r>
              <a:rPr lang="en-US" sz="3500" dirty="0" smtClean="0"/>
              <a:t>)</a:t>
            </a:r>
            <a:endParaRPr lang="en-US" sz="900" dirty="0" smtClean="0"/>
          </a:p>
        </p:txBody>
      </p:sp>
    </p:spTree>
    <p:extLst>
      <p:ext uri="{BB962C8B-B14F-4D97-AF65-F5344CB8AC3E}">
        <p14:creationId xmlns:p14="http://schemas.microsoft.com/office/powerpoint/2010/main" val="445438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322" y="465489"/>
            <a:ext cx="4618390" cy="532635"/>
          </a:xfrm>
        </p:spPr>
        <p:txBody>
          <a:bodyPr>
            <a:noAutofit/>
          </a:bodyPr>
          <a:lstStyle/>
          <a:p>
            <a:r>
              <a:rPr lang="en-US" sz="3800" dirty="0" smtClean="0"/>
              <a:t>Current Objective</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713205" y="731807"/>
            <a:ext cx="7946276" cy="267970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900" dirty="0" smtClean="0"/>
          </a:p>
          <a:p>
            <a:pPr algn="l"/>
            <a:r>
              <a:rPr lang="en-US" sz="2900" dirty="0" smtClean="0"/>
              <a:t>Improve prediction of bus delays, using OneBusAway dataset.</a:t>
            </a:r>
            <a:endParaRPr lang="en-US" dirty="0"/>
          </a:p>
        </p:txBody>
      </p:sp>
      <p:sp>
        <p:nvSpPr>
          <p:cNvPr id="3" name="TextBox 2"/>
          <p:cNvSpPr txBox="1"/>
          <p:nvPr/>
        </p:nvSpPr>
        <p:spPr>
          <a:xfrm>
            <a:off x="1250434" y="3697526"/>
            <a:ext cx="7013186" cy="677108"/>
          </a:xfrm>
          <a:prstGeom prst="rect">
            <a:avLst/>
          </a:prstGeom>
          <a:noFill/>
        </p:spPr>
        <p:txBody>
          <a:bodyPr wrap="square" rtlCol="0">
            <a:spAutoFit/>
          </a:bodyPr>
          <a:lstStyle/>
          <a:p>
            <a:r>
              <a:rPr lang="en-US" sz="2000" dirty="0" smtClean="0">
                <a:latin typeface="Century Gothic"/>
                <a:cs typeface="Century Gothic"/>
              </a:rPr>
              <a:t>Open Source  Real-Time Transit Information System</a:t>
            </a:r>
            <a:endParaRPr lang="en-US" sz="2000" dirty="0">
              <a:latin typeface="Century Gothic"/>
              <a:cs typeface="Century Gothic"/>
            </a:endParaRPr>
          </a:p>
          <a:p>
            <a:endParaRPr lang="en-US" dirty="0"/>
          </a:p>
        </p:txBody>
      </p:sp>
      <p:cxnSp>
        <p:nvCxnSpPr>
          <p:cNvPr id="10" name="Straight Arrow Connector 9"/>
          <p:cNvCxnSpPr/>
          <p:nvPr/>
        </p:nvCxnSpPr>
        <p:spPr>
          <a:xfrm>
            <a:off x="1830861" y="2903206"/>
            <a:ext cx="329885" cy="662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12" descr="waitingAtABusSt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45" y="4652844"/>
            <a:ext cx="3091232" cy="2043210"/>
          </a:xfrm>
          <a:prstGeom prst="rect">
            <a:avLst/>
          </a:prstGeom>
        </p:spPr>
      </p:pic>
    </p:spTree>
    <p:extLst>
      <p:ext uri="{BB962C8B-B14F-4D97-AF65-F5344CB8AC3E}">
        <p14:creationId xmlns:p14="http://schemas.microsoft.com/office/powerpoint/2010/main" val="259432723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9" y="1468275"/>
            <a:ext cx="7549516"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125594" y="24993"/>
            <a:ext cx="5740806" cy="1016013"/>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Initial Model (cont’d)</a:t>
            </a:r>
            <a:endParaRPr lang="en-US" sz="3800" dirty="0"/>
          </a:p>
        </p:txBody>
      </p:sp>
      <p:sp>
        <p:nvSpPr>
          <p:cNvPr id="7" name="Title 1"/>
          <p:cNvSpPr txBox="1">
            <a:spLocks/>
          </p:cNvSpPr>
          <p:nvPr/>
        </p:nvSpPr>
        <p:spPr>
          <a:xfrm>
            <a:off x="402589" y="1468275"/>
            <a:ext cx="8570463" cy="386320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smtClean="0"/>
              <a:t>We ran Linear Regression (least squares) and we got some numbers…</a:t>
            </a:r>
          </a:p>
          <a:p>
            <a:pPr algn="l"/>
            <a:endParaRPr lang="en-US" sz="3500" dirty="0" smtClean="0"/>
          </a:p>
          <a:p>
            <a:pPr algn="l"/>
            <a:endParaRPr lang="en-US" sz="3500" dirty="0" smtClean="0"/>
          </a:p>
          <a:p>
            <a:pPr algn="l"/>
            <a:r>
              <a:rPr lang="en-US" sz="3500" dirty="0" smtClean="0"/>
              <a:t>But FIRST, let me show you some stuff that we used…</a:t>
            </a:r>
          </a:p>
        </p:txBody>
      </p:sp>
    </p:spTree>
    <p:extLst>
      <p:ext uri="{BB962C8B-B14F-4D97-AF65-F5344CB8AC3E}">
        <p14:creationId xmlns:p14="http://schemas.microsoft.com/office/powerpoint/2010/main" val="6943225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Object 23"/>
          <p:cNvGraphicFramePr>
            <a:graphicFrameLocks noChangeAspect="1"/>
          </p:cNvGraphicFramePr>
          <p:nvPr>
            <p:extLst>
              <p:ext uri="{D42A27DB-BD31-4B8C-83A1-F6EECF244321}">
                <p14:modId xmlns:p14="http://schemas.microsoft.com/office/powerpoint/2010/main" val="1007693278"/>
              </p:ext>
            </p:extLst>
          </p:nvPr>
        </p:nvGraphicFramePr>
        <p:xfrm>
          <a:off x="0" y="3076772"/>
          <a:ext cx="5486400" cy="266700"/>
        </p:xfrm>
        <a:graphic>
          <a:graphicData uri="http://schemas.openxmlformats.org/presentationml/2006/ole">
            <mc:AlternateContent xmlns:mc="http://schemas.openxmlformats.org/markup-compatibility/2006">
              <mc:Choice xmlns:v="urn:schemas-microsoft-com:vml" Requires="v">
                <p:oleObj spid="_x0000_s3336" name="Document" r:id="rId5" imgW="5486400" imgH="266700" progId="Word.Document.12">
                  <p:embed/>
                </p:oleObj>
              </mc:Choice>
              <mc:Fallback>
                <p:oleObj name="Document" r:id="rId5" imgW="5486400" imgH="266700" progId="Word.Document.12">
                  <p:embed/>
                  <p:pic>
                    <p:nvPicPr>
                      <p:cNvPr id="0" name=""/>
                      <p:cNvPicPr/>
                      <p:nvPr/>
                    </p:nvPicPr>
                    <p:blipFill>
                      <a:blip r:embed="rId6"/>
                      <a:stretch>
                        <a:fillRect/>
                      </a:stretch>
                    </p:blipFill>
                    <p:spPr>
                      <a:xfrm>
                        <a:off x="0" y="3076772"/>
                        <a:ext cx="5486400" cy="2667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064674917"/>
              </p:ext>
            </p:extLst>
          </p:nvPr>
        </p:nvGraphicFramePr>
        <p:xfrm>
          <a:off x="0" y="2811012"/>
          <a:ext cx="5486400" cy="266700"/>
        </p:xfrm>
        <a:graphic>
          <a:graphicData uri="http://schemas.openxmlformats.org/presentationml/2006/ole">
            <mc:AlternateContent xmlns:mc="http://schemas.openxmlformats.org/markup-compatibility/2006">
              <mc:Choice xmlns:v="urn:schemas-microsoft-com:vml" Requires="v">
                <p:oleObj spid="_x0000_s3337" name="Document" r:id="rId8" imgW="5486400" imgH="266700" progId="Word.Document.12">
                  <p:embed/>
                </p:oleObj>
              </mc:Choice>
              <mc:Fallback>
                <p:oleObj name="Document" r:id="rId8" imgW="5486400" imgH="266700" progId="Word.Document.12">
                  <p:embed/>
                  <p:pic>
                    <p:nvPicPr>
                      <p:cNvPr id="0" name=""/>
                      <p:cNvPicPr/>
                      <p:nvPr/>
                    </p:nvPicPr>
                    <p:blipFill>
                      <a:blip r:embed="rId9"/>
                      <a:stretch>
                        <a:fillRect/>
                      </a:stretch>
                    </p:blipFill>
                    <p:spPr>
                      <a:xfrm>
                        <a:off x="0" y="2811012"/>
                        <a:ext cx="5486400" cy="2667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552825754"/>
              </p:ext>
            </p:extLst>
          </p:nvPr>
        </p:nvGraphicFramePr>
        <p:xfrm>
          <a:off x="0" y="492569"/>
          <a:ext cx="5486400" cy="292100"/>
        </p:xfrm>
        <a:graphic>
          <a:graphicData uri="http://schemas.openxmlformats.org/presentationml/2006/ole">
            <mc:AlternateContent xmlns:mc="http://schemas.openxmlformats.org/markup-compatibility/2006">
              <mc:Choice xmlns:v="urn:schemas-microsoft-com:vml" Requires="v">
                <p:oleObj spid="_x0000_s3338" name="Document" r:id="rId11" imgW="5486400" imgH="292100" progId="Word.Document.12">
                  <p:embed/>
                </p:oleObj>
              </mc:Choice>
              <mc:Fallback>
                <p:oleObj name="Document" r:id="rId11" imgW="5486400" imgH="292100" progId="Word.Document.12">
                  <p:embed/>
                  <p:pic>
                    <p:nvPicPr>
                      <p:cNvPr id="0" name=""/>
                      <p:cNvPicPr/>
                      <p:nvPr/>
                    </p:nvPicPr>
                    <p:blipFill>
                      <a:blip r:embed="rId12"/>
                      <a:stretch>
                        <a:fillRect/>
                      </a:stretch>
                    </p:blipFill>
                    <p:spPr>
                      <a:xfrm>
                        <a:off x="0" y="492569"/>
                        <a:ext cx="5486400" cy="2921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24761715"/>
              </p:ext>
            </p:extLst>
          </p:nvPr>
        </p:nvGraphicFramePr>
        <p:xfrm>
          <a:off x="0" y="229706"/>
          <a:ext cx="5486400" cy="292100"/>
        </p:xfrm>
        <a:graphic>
          <a:graphicData uri="http://schemas.openxmlformats.org/presentationml/2006/ole">
            <mc:AlternateContent xmlns:mc="http://schemas.openxmlformats.org/markup-compatibility/2006">
              <mc:Choice xmlns:v="urn:schemas-microsoft-com:vml" Requires="v">
                <p:oleObj spid="_x0000_s3339" name="Document" r:id="rId14" imgW="5486400" imgH="292100" progId="Word.Document.12">
                  <p:embed/>
                </p:oleObj>
              </mc:Choice>
              <mc:Fallback>
                <p:oleObj name="Document" r:id="rId14" imgW="5486400" imgH="292100" progId="Word.Document.12">
                  <p:embed/>
                  <p:pic>
                    <p:nvPicPr>
                      <p:cNvPr id="0" name=""/>
                      <p:cNvPicPr/>
                      <p:nvPr/>
                    </p:nvPicPr>
                    <p:blipFill>
                      <a:blip r:embed="rId15"/>
                      <a:stretch>
                        <a:fillRect/>
                      </a:stretch>
                    </p:blipFill>
                    <p:spPr>
                      <a:xfrm>
                        <a:off x="0" y="229706"/>
                        <a:ext cx="5486400" cy="292100"/>
                      </a:xfrm>
                      <a:prstGeom prst="rect">
                        <a:avLst/>
                      </a:prstGeom>
                    </p:spPr>
                  </p:pic>
                </p:oleObj>
              </mc:Fallback>
            </mc:AlternateContent>
          </a:graphicData>
        </a:graphic>
      </p:graphicFrame>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8" y="1468275"/>
            <a:ext cx="806318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1448210319"/>
              </p:ext>
            </p:extLst>
          </p:nvPr>
        </p:nvGraphicFramePr>
        <p:xfrm>
          <a:off x="3556153" y="3685014"/>
          <a:ext cx="5486400" cy="3149600"/>
        </p:xfrm>
        <a:graphic>
          <a:graphicData uri="http://schemas.openxmlformats.org/presentationml/2006/ole">
            <mc:AlternateContent xmlns:mc="http://schemas.openxmlformats.org/markup-compatibility/2006">
              <mc:Choice xmlns:v="urn:schemas-microsoft-com:vml" Requires="v">
                <p:oleObj spid="_x0000_s3340" name="Document" r:id="rId17" imgW="5486400" imgH="3149600" progId="Word.Document.12">
                  <p:embed/>
                </p:oleObj>
              </mc:Choice>
              <mc:Fallback>
                <p:oleObj name="Document" r:id="rId17" imgW="5486400" imgH="3149600" progId="Word.Document.12">
                  <p:embed/>
                  <p:pic>
                    <p:nvPicPr>
                      <p:cNvPr id="0" name=""/>
                      <p:cNvPicPr/>
                      <p:nvPr/>
                    </p:nvPicPr>
                    <p:blipFill>
                      <a:blip r:embed="rId18"/>
                      <a:stretch>
                        <a:fillRect/>
                      </a:stretch>
                    </p:blipFill>
                    <p:spPr>
                      <a:xfrm>
                        <a:off x="3556153" y="3685014"/>
                        <a:ext cx="5486400" cy="3149600"/>
                      </a:xfrm>
                      <a:prstGeom prst="rect">
                        <a:avLst/>
                      </a:prstGeom>
                    </p:spPr>
                  </p:pic>
                </p:oleObj>
              </mc:Fallback>
            </mc:AlternateContent>
          </a:graphicData>
        </a:graphic>
      </p:graphicFrame>
      <p:cxnSp>
        <p:nvCxnSpPr>
          <p:cNvPr id="8" name="Straight Connector 7"/>
          <p:cNvCxnSpPr/>
          <p:nvPr/>
        </p:nvCxnSpPr>
        <p:spPr>
          <a:xfrm>
            <a:off x="1995692" y="420371"/>
            <a:ext cx="23304" cy="803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31571" y="1352442"/>
            <a:ext cx="23304" cy="803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54875" y="2272862"/>
            <a:ext cx="23304" cy="803910"/>
          </a:xfrm>
          <a:prstGeom prst="line">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1984962" y="3076772"/>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25779" y="1224281"/>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961658" y="2156352"/>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996614" y="175703"/>
            <a:ext cx="0" cy="327163"/>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925779" y="367942"/>
            <a:ext cx="186434" cy="1747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609678" y="784669"/>
            <a:ext cx="338679" cy="292388"/>
          </a:xfrm>
          <a:prstGeom prst="rect">
            <a:avLst/>
          </a:prstGeom>
          <a:noFill/>
        </p:spPr>
        <p:txBody>
          <a:bodyPr wrap="none" rtlCol="0">
            <a:spAutoFit/>
          </a:bodyPr>
          <a:lstStyle/>
          <a:p>
            <a:r>
              <a:rPr lang="en-US" sz="1300" dirty="0" smtClean="0"/>
              <a:t>s1</a:t>
            </a:r>
            <a:endParaRPr lang="en-US" sz="1300" dirty="0"/>
          </a:p>
        </p:txBody>
      </p:sp>
      <p:sp>
        <p:nvSpPr>
          <p:cNvPr id="26" name="TextBox 25"/>
          <p:cNvSpPr txBox="1"/>
          <p:nvPr/>
        </p:nvSpPr>
        <p:spPr>
          <a:xfrm>
            <a:off x="1667618" y="1612820"/>
            <a:ext cx="351378" cy="292388"/>
          </a:xfrm>
          <a:prstGeom prst="rect">
            <a:avLst/>
          </a:prstGeom>
          <a:noFill/>
        </p:spPr>
        <p:txBody>
          <a:bodyPr wrap="none" rtlCol="0">
            <a:spAutoFit/>
          </a:bodyPr>
          <a:lstStyle/>
          <a:p>
            <a:r>
              <a:rPr lang="en-US" sz="1300" dirty="0" smtClean="0"/>
              <a:t>s2</a:t>
            </a:r>
            <a:endParaRPr lang="en-US" sz="1300" dirty="0"/>
          </a:p>
        </p:txBody>
      </p:sp>
      <p:sp>
        <p:nvSpPr>
          <p:cNvPr id="27" name="TextBox 26"/>
          <p:cNvSpPr txBox="1"/>
          <p:nvPr/>
        </p:nvSpPr>
        <p:spPr>
          <a:xfrm>
            <a:off x="1667618" y="2538692"/>
            <a:ext cx="338679" cy="292388"/>
          </a:xfrm>
          <a:prstGeom prst="rect">
            <a:avLst/>
          </a:prstGeom>
          <a:noFill/>
        </p:spPr>
        <p:txBody>
          <a:bodyPr wrap="none" rtlCol="0">
            <a:spAutoFit/>
          </a:bodyPr>
          <a:lstStyle/>
          <a:p>
            <a:r>
              <a:rPr lang="en-US" sz="1300" dirty="0" smtClean="0"/>
              <a:t>s3</a:t>
            </a:r>
            <a:endParaRPr lang="en-US" sz="1300" dirty="0"/>
          </a:p>
        </p:txBody>
      </p:sp>
      <p:sp>
        <p:nvSpPr>
          <p:cNvPr id="28" name="TextBox 27"/>
          <p:cNvSpPr txBox="1"/>
          <p:nvPr/>
        </p:nvSpPr>
        <p:spPr>
          <a:xfrm>
            <a:off x="535997" y="1294814"/>
            <a:ext cx="698516" cy="369332"/>
          </a:xfrm>
          <a:prstGeom prst="rect">
            <a:avLst/>
          </a:prstGeom>
          <a:noFill/>
        </p:spPr>
        <p:txBody>
          <a:bodyPr wrap="none" rtlCol="0">
            <a:spAutoFit/>
          </a:bodyPr>
          <a:lstStyle/>
          <a:p>
            <a:r>
              <a:rPr lang="en-US" dirty="0" smtClean="0"/>
              <a:t>K = 3</a:t>
            </a:r>
            <a:endParaRPr lang="en-US" dirty="0"/>
          </a:p>
        </p:txBody>
      </p:sp>
    </p:spTree>
    <p:extLst>
      <p:ext uri="{BB962C8B-B14F-4D97-AF65-F5344CB8AC3E}">
        <p14:creationId xmlns:p14="http://schemas.microsoft.com/office/powerpoint/2010/main" val="28951063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8" y="1468275"/>
            <a:ext cx="806318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0" y="42394"/>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Preliminary Results</a:t>
            </a:r>
            <a:endParaRPr lang="en-US" sz="3800" dirty="0"/>
          </a:p>
        </p:txBody>
      </p:sp>
      <p:sp>
        <p:nvSpPr>
          <p:cNvPr id="7" name="Title 1"/>
          <p:cNvSpPr txBox="1">
            <a:spLocks/>
          </p:cNvSpPr>
          <p:nvPr/>
        </p:nvSpPr>
        <p:spPr>
          <a:xfrm>
            <a:off x="402589" y="1237350"/>
            <a:ext cx="837255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endParaRPr lang="en-US" sz="3500" dirty="0" smtClean="0"/>
          </a:p>
          <a:p>
            <a:pPr marL="457200" indent="-457200" algn="l">
              <a:buFontTx/>
              <a:buChar char="-"/>
            </a:pPr>
            <a:endParaRPr lang="en-US" sz="3500" dirty="0" smtClean="0"/>
          </a:p>
        </p:txBody>
      </p:sp>
      <p:sp>
        <p:nvSpPr>
          <p:cNvPr id="3" name="TextBox 2"/>
          <p:cNvSpPr txBox="1"/>
          <p:nvPr/>
        </p:nvSpPr>
        <p:spPr>
          <a:xfrm>
            <a:off x="402588" y="1142267"/>
            <a:ext cx="8229903" cy="2800766"/>
          </a:xfrm>
          <a:prstGeom prst="rect">
            <a:avLst/>
          </a:prstGeom>
          <a:noFill/>
        </p:spPr>
        <p:txBody>
          <a:bodyPr wrap="square" rtlCol="0">
            <a:spAutoFit/>
          </a:bodyPr>
          <a:lstStyle/>
          <a:p>
            <a:endParaRPr lang="en-US" sz="2200" dirty="0" smtClean="0"/>
          </a:p>
          <a:p>
            <a:r>
              <a:rPr lang="en-US" sz="2200" dirty="0" smtClean="0"/>
              <a:t>For Trip 21767755 – Route 132</a:t>
            </a:r>
          </a:p>
          <a:p>
            <a:r>
              <a:rPr lang="en-US" sz="2200" dirty="0" smtClean="0"/>
              <a:t>Features: distance, </a:t>
            </a:r>
            <a:r>
              <a:rPr lang="en-US" sz="2200" dirty="0" err="1" smtClean="0"/>
              <a:t>dayOfWeek</a:t>
            </a:r>
            <a:r>
              <a:rPr lang="en-US" sz="2200" dirty="0" smtClean="0"/>
              <a:t>, </a:t>
            </a:r>
            <a:r>
              <a:rPr lang="en-US" sz="2200" dirty="0" err="1" smtClean="0"/>
              <a:t>monthOfYear</a:t>
            </a:r>
            <a:r>
              <a:rPr lang="en-US" sz="2200" dirty="0" smtClean="0"/>
              <a:t> and </a:t>
            </a:r>
            <a:r>
              <a:rPr lang="en-US" sz="2200" dirty="0" err="1" smtClean="0"/>
              <a:t>segmentIds</a:t>
            </a:r>
            <a:r>
              <a:rPr lang="en-US" sz="2200" dirty="0" smtClean="0"/>
              <a:t>.</a:t>
            </a:r>
          </a:p>
          <a:p>
            <a:r>
              <a:rPr lang="en-US" sz="2200" dirty="0" err="1" smtClean="0"/>
              <a:t>Xtrain</a:t>
            </a:r>
            <a:r>
              <a:rPr lang="en-US" sz="2200" dirty="0" smtClean="0"/>
              <a:t> = 2012 – Aug 2013</a:t>
            </a:r>
          </a:p>
          <a:p>
            <a:r>
              <a:rPr lang="en-US" sz="2200" dirty="0" err="1" smtClean="0"/>
              <a:t>Xtest</a:t>
            </a:r>
            <a:r>
              <a:rPr lang="en-US" sz="2200" dirty="0" smtClean="0"/>
              <a:t> = Sept 2013 – October 2013</a:t>
            </a:r>
          </a:p>
          <a:p>
            <a:r>
              <a:rPr lang="en-US" sz="2200" dirty="0" err="1" smtClean="0"/>
              <a:t>Xtrain</a:t>
            </a:r>
            <a:r>
              <a:rPr lang="en-US" sz="2200" dirty="0" smtClean="0"/>
              <a:t> </a:t>
            </a:r>
            <a:r>
              <a:rPr lang="en-US" sz="2200" dirty="0" err="1" smtClean="0"/>
              <a:t>dataPoints</a:t>
            </a:r>
            <a:r>
              <a:rPr lang="en-US" sz="2200" dirty="0" smtClean="0"/>
              <a:t> ~ 12000</a:t>
            </a:r>
          </a:p>
          <a:p>
            <a:r>
              <a:rPr lang="en-US" sz="2200" dirty="0" err="1" smtClean="0"/>
              <a:t>Xtest</a:t>
            </a:r>
            <a:r>
              <a:rPr lang="en-US" sz="2200" dirty="0" smtClean="0"/>
              <a:t> </a:t>
            </a:r>
            <a:r>
              <a:rPr lang="en-US" sz="2200" dirty="0" err="1" smtClean="0"/>
              <a:t>dataPoints</a:t>
            </a:r>
            <a:r>
              <a:rPr lang="en-US" sz="2200" dirty="0" smtClean="0"/>
              <a:t> ~ 1200</a:t>
            </a:r>
          </a:p>
          <a:p>
            <a:r>
              <a:rPr lang="en-US" sz="2200" dirty="0" smtClean="0"/>
              <a:t>K = 1</a:t>
            </a:r>
            <a:endParaRPr lang="en-US" sz="2200" dirty="0"/>
          </a:p>
        </p:txBody>
      </p:sp>
      <p:sp>
        <p:nvSpPr>
          <p:cNvPr id="5" name="Rectangle 4"/>
          <p:cNvSpPr/>
          <p:nvPr/>
        </p:nvSpPr>
        <p:spPr>
          <a:xfrm>
            <a:off x="1050586" y="4284487"/>
            <a:ext cx="6768240" cy="707886"/>
          </a:xfrm>
          <a:prstGeom prst="rect">
            <a:avLst/>
          </a:prstGeom>
        </p:spPr>
        <p:txBody>
          <a:bodyPr wrap="square">
            <a:spAutoFit/>
          </a:bodyPr>
          <a:lstStyle/>
          <a:p>
            <a:r>
              <a:rPr lang="en-US" sz="2000" dirty="0" smtClean="0"/>
              <a:t>RMSE </a:t>
            </a:r>
            <a:r>
              <a:rPr lang="en-US" sz="2000" dirty="0"/>
              <a:t>Mode Test  </a:t>
            </a:r>
            <a:r>
              <a:rPr lang="en-US" sz="2000" dirty="0" smtClean="0"/>
              <a:t>60.84 seconds  </a:t>
            </a:r>
            <a:r>
              <a:rPr lang="en-US" sz="2000" dirty="0" smtClean="0">
                <a:sym typeface="Wingdings"/>
              </a:rPr>
              <a:t> ~ 1 min</a:t>
            </a:r>
            <a:endParaRPr lang="en-US" sz="2000" dirty="0"/>
          </a:p>
          <a:p>
            <a:r>
              <a:rPr lang="en-US" sz="2000" dirty="0"/>
              <a:t>RMSE OBA Test  </a:t>
            </a:r>
            <a:r>
              <a:rPr lang="en-US" sz="2000" dirty="0" smtClean="0"/>
              <a:t>  70.34 seconds  </a:t>
            </a:r>
            <a:r>
              <a:rPr lang="en-US" sz="2000" dirty="0" smtClean="0">
                <a:sym typeface="Wingdings"/>
              </a:rPr>
              <a:t> ~ 1 min 10 seconds</a:t>
            </a:r>
            <a:endParaRPr lang="en-US" sz="2000" dirty="0"/>
          </a:p>
        </p:txBody>
      </p:sp>
    </p:spTree>
    <p:extLst>
      <p:ext uri="{BB962C8B-B14F-4D97-AF65-F5344CB8AC3E}">
        <p14:creationId xmlns:p14="http://schemas.microsoft.com/office/powerpoint/2010/main" val="6521329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9" name="Title 1"/>
          <p:cNvSpPr txBox="1">
            <a:spLocks/>
          </p:cNvSpPr>
          <p:nvPr/>
        </p:nvSpPr>
        <p:spPr>
          <a:xfrm>
            <a:off x="402588" y="1468275"/>
            <a:ext cx="8063187" cy="41819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p:txBody>
      </p:sp>
      <p:sp>
        <p:nvSpPr>
          <p:cNvPr id="12" name="Title 1"/>
          <p:cNvSpPr txBox="1">
            <a:spLocks/>
          </p:cNvSpPr>
          <p:nvPr/>
        </p:nvSpPr>
        <p:spPr>
          <a:xfrm>
            <a:off x="0" y="42394"/>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Preliminary Results</a:t>
            </a:r>
            <a:endParaRPr lang="en-US" sz="3800" dirty="0"/>
          </a:p>
        </p:txBody>
      </p:sp>
      <p:sp>
        <p:nvSpPr>
          <p:cNvPr id="3" name="TextBox 2"/>
          <p:cNvSpPr txBox="1"/>
          <p:nvPr/>
        </p:nvSpPr>
        <p:spPr>
          <a:xfrm>
            <a:off x="402589" y="1037388"/>
            <a:ext cx="8229903" cy="430887"/>
          </a:xfrm>
          <a:prstGeom prst="rect">
            <a:avLst/>
          </a:prstGeom>
          <a:noFill/>
        </p:spPr>
        <p:txBody>
          <a:bodyPr wrap="square" rtlCol="0">
            <a:spAutoFit/>
          </a:bodyPr>
          <a:lstStyle/>
          <a:p>
            <a:r>
              <a:rPr lang="en-US" sz="2200" dirty="0" smtClean="0"/>
              <a:t>Projection for up to 50 K’s</a:t>
            </a:r>
            <a:endParaRPr lang="en-US" sz="2200" dirty="0"/>
          </a:p>
        </p:txBody>
      </p:sp>
      <p:pic>
        <p:nvPicPr>
          <p:cNvPr id="2" name="Picture 1" descr="test_err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28" y="1468275"/>
            <a:ext cx="6881907" cy="5161430"/>
          </a:xfrm>
          <a:prstGeom prst="rect">
            <a:avLst/>
          </a:prstGeom>
        </p:spPr>
      </p:pic>
      <p:sp>
        <p:nvSpPr>
          <p:cNvPr id="4" name="TextBox 3"/>
          <p:cNvSpPr txBox="1"/>
          <p:nvPr/>
        </p:nvSpPr>
        <p:spPr>
          <a:xfrm>
            <a:off x="1684694" y="5859050"/>
            <a:ext cx="634958" cy="292388"/>
          </a:xfrm>
          <a:prstGeom prst="rect">
            <a:avLst/>
          </a:prstGeom>
          <a:noFill/>
        </p:spPr>
        <p:txBody>
          <a:bodyPr wrap="square" rtlCol="0">
            <a:spAutoFit/>
          </a:bodyPr>
          <a:lstStyle/>
          <a:p>
            <a:r>
              <a:rPr lang="en-US" sz="1300" dirty="0" smtClean="0"/>
              <a:t>1 min</a:t>
            </a:r>
            <a:endParaRPr lang="en-US" sz="1300" dirty="0"/>
          </a:p>
        </p:txBody>
      </p:sp>
      <p:sp>
        <p:nvSpPr>
          <p:cNvPr id="8" name="TextBox 7"/>
          <p:cNvSpPr txBox="1"/>
          <p:nvPr/>
        </p:nvSpPr>
        <p:spPr>
          <a:xfrm>
            <a:off x="8148296" y="4036891"/>
            <a:ext cx="634958" cy="292388"/>
          </a:xfrm>
          <a:prstGeom prst="rect">
            <a:avLst/>
          </a:prstGeom>
          <a:noFill/>
        </p:spPr>
        <p:txBody>
          <a:bodyPr wrap="square" rtlCol="0">
            <a:spAutoFit/>
          </a:bodyPr>
          <a:lstStyle/>
          <a:p>
            <a:r>
              <a:rPr lang="en-US" sz="1300" dirty="0"/>
              <a:t>4</a:t>
            </a:r>
            <a:r>
              <a:rPr lang="en-US" sz="1300" dirty="0" smtClean="0"/>
              <a:t> min</a:t>
            </a:r>
            <a:endParaRPr lang="en-US" sz="1300" dirty="0"/>
          </a:p>
        </p:txBody>
      </p:sp>
      <p:sp>
        <p:nvSpPr>
          <p:cNvPr id="10" name="TextBox 9"/>
          <p:cNvSpPr txBox="1"/>
          <p:nvPr/>
        </p:nvSpPr>
        <p:spPr>
          <a:xfrm>
            <a:off x="1684694" y="2227164"/>
            <a:ext cx="634958" cy="292388"/>
          </a:xfrm>
          <a:prstGeom prst="rect">
            <a:avLst/>
          </a:prstGeom>
          <a:noFill/>
        </p:spPr>
        <p:txBody>
          <a:bodyPr wrap="square" rtlCol="0">
            <a:spAutoFit/>
          </a:bodyPr>
          <a:lstStyle/>
          <a:p>
            <a:r>
              <a:rPr lang="en-US" sz="1300" dirty="0"/>
              <a:t>7</a:t>
            </a:r>
            <a:r>
              <a:rPr lang="en-US" sz="1300" dirty="0" smtClean="0"/>
              <a:t> min</a:t>
            </a:r>
            <a:endParaRPr lang="en-US" sz="1300" dirty="0"/>
          </a:p>
        </p:txBody>
      </p:sp>
    </p:spTree>
    <p:extLst>
      <p:ext uri="{BB962C8B-B14F-4D97-AF65-F5344CB8AC3E}">
        <p14:creationId xmlns:p14="http://schemas.microsoft.com/office/powerpoint/2010/main" val="25037927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920" y="1479480"/>
            <a:ext cx="8395572" cy="45197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i="1" dirty="0"/>
          </a:p>
        </p:txBody>
      </p:sp>
      <p:sp>
        <p:nvSpPr>
          <p:cNvPr id="12" name="Title 1"/>
          <p:cNvSpPr txBox="1">
            <a:spLocks/>
          </p:cNvSpPr>
          <p:nvPr/>
        </p:nvSpPr>
        <p:spPr>
          <a:xfrm>
            <a:off x="0" y="42394"/>
            <a:ext cx="5740806" cy="852368"/>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800" dirty="0" smtClean="0"/>
              <a:t>Preliminary Results</a:t>
            </a:r>
            <a:endParaRPr lang="en-US" sz="3800" dirty="0"/>
          </a:p>
        </p:txBody>
      </p:sp>
      <p:pic>
        <p:nvPicPr>
          <p:cNvPr id="2" name="Picture 1" descr="y_yhat_histo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395" y="2023682"/>
            <a:ext cx="7366000" cy="4406900"/>
          </a:xfrm>
          <a:prstGeom prst="rect">
            <a:avLst/>
          </a:prstGeom>
        </p:spPr>
      </p:pic>
      <p:sp>
        <p:nvSpPr>
          <p:cNvPr id="8" name="TextBox 7"/>
          <p:cNvSpPr txBox="1"/>
          <p:nvPr/>
        </p:nvSpPr>
        <p:spPr>
          <a:xfrm>
            <a:off x="3455248" y="1389815"/>
            <a:ext cx="2762551" cy="430887"/>
          </a:xfrm>
          <a:prstGeom prst="rect">
            <a:avLst/>
          </a:prstGeom>
          <a:noFill/>
        </p:spPr>
        <p:txBody>
          <a:bodyPr wrap="square" rtlCol="0">
            <a:spAutoFit/>
          </a:bodyPr>
          <a:lstStyle/>
          <a:p>
            <a:r>
              <a:rPr lang="en-US" sz="2200" dirty="0" smtClean="0"/>
              <a:t>Y – </a:t>
            </a:r>
            <a:r>
              <a:rPr lang="en-US" sz="2200" dirty="0" err="1" smtClean="0"/>
              <a:t>Yhat</a:t>
            </a:r>
            <a:r>
              <a:rPr lang="en-US" sz="2200" dirty="0" smtClean="0"/>
              <a:t> Histogram</a:t>
            </a:r>
            <a:endParaRPr lang="en-US" sz="2200" dirty="0"/>
          </a:p>
        </p:txBody>
      </p:sp>
    </p:spTree>
    <p:extLst>
      <p:ext uri="{BB962C8B-B14F-4D97-AF65-F5344CB8AC3E}">
        <p14:creationId xmlns:p14="http://schemas.microsoft.com/office/powerpoint/2010/main" val="500391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33265"/>
            <a:ext cx="4876298" cy="697757"/>
          </a:xfrm>
        </p:spPr>
        <p:txBody>
          <a:bodyPr>
            <a:noAutofit/>
          </a:bodyPr>
          <a:lstStyle/>
          <a:p>
            <a:r>
              <a:rPr lang="en-US" sz="3800" dirty="0" smtClean="0"/>
              <a:t>Visualization</a:t>
            </a:r>
            <a:endParaRPr lang="en-US" sz="3800" dirty="0"/>
          </a:p>
        </p:txBody>
      </p:sp>
      <p:pic>
        <p:nvPicPr>
          <p:cNvPr id="4" name="Picture 3"/>
          <p:cNvPicPr>
            <a:picLocks noChangeAspect="1"/>
          </p:cNvPicPr>
          <p:nvPr/>
        </p:nvPicPr>
        <p:blipFill>
          <a:blip r:embed="rId2"/>
          <a:stretch>
            <a:fillRect/>
          </a:stretch>
        </p:blipFill>
        <p:spPr>
          <a:xfrm>
            <a:off x="4434706" y="0"/>
            <a:ext cx="4709294" cy="772732"/>
          </a:xfrm>
          <a:prstGeom prst="rect">
            <a:avLst/>
          </a:prstGeom>
        </p:spPr>
      </p:pic>
      <p:sp>
        <p:nvSpPr>
          <p:cNvPr id="7" name="TextBox 6"/>
          <p:cNvSpPr txBox="1"/>
          <p:nvPr/>
        </p:nvSpPr>
        <p:spPr>
          <a:xfrm>
            <a:off x="398536" y="2051943"/>
            <a:ext cx="3483469" cy="1292662"/>
          </a:xfrm>
          <a:prstGeom prst="rect">
            <a:avLst/>
          </a:prstGeom>
          <a:noFill/>
        </p:spPr>
        <p:txBody>
          <a:bodyPr wrap="square" rtlCol="0">
            <a:spAutoFit/>
          </a:bodyPr>
          <a:lstStyle/>
          <a:p>
            <a:r>
              <a:rPr lang="en-US" sz="3000" dirty="0" smtClean="0">
                <a:latin typeface="Century"/>
                <a:cs typeface="Century"/>
              </a:rPr>
              <a:t>Show D3</a:t>
            </a:r>
          </a:p>
          <a:p>
            <a:r>
              <a:rPr lang="en-US" sz="3000" dirty="0" smtClean="0">
                <a:latin typeface="Century"/>
                <a:cs typeface="Century"/>
              </a:rPr>
              <a:t>Show </a:t>
            </a:r>
            <a:r>
              <a:rPr lang="en-US" sz="3000" dirty="0" err="1" smtClean="0">
                <a:latin typeface="Century"/>
                <a:cs typeface="Century"/>
              </a:rPr>
              <a:t>Gephi</a:t>
            </a:r>
            <a:endParaRPr lang="en-US" sz="3000" dirty="0" smtClean="0">
              <a:latin typeface="Century"/>
              <a:cs typeface="Century"/>
            </a:endParaRPr>
          </a:p>
          <a:p>
            <a:endParaRPr lang="en-US" dirty="0"/>
          </a:p>
        </p:txBody>
      </p:sp>
      <p:pic>
        <p:nvPicPr>
          <p:cNvPr id="6" name="Picture 5"/>
          <p:cNvPicPr>
            <a:picLocks noChangeAspect="1"/>
          </p:cNvPicPr>
          <p:nvPr/>
        </p:nvPicPr>
        <p:blipFill>
          <a:blip r:embed="rId3"/>
          <a:stretch>
            <a:fillRect/>
          </a:stretch>
        </p:blipFill>
        <p:spPr>
          <a:xfrm>
            <a:off x="4434706" y="1515750"/>
            <a:ext cx="4224386" cy="5124970"/>
          </a:xfrm>
          <a:prstGeom prst="rect">
            <a:avLst/>
          </a:prstGeom>
        </p:spPr>
      </p:pic>
    </p:spTree>
    <p:extLst>
      <p:ext uri="{BB962C8B-B14F-4D97-AF65-F5344CB8AC3E}">
        <p14:creationId xmlns:p14="http://schemas.microsoft.com/office/powerpoint/2010/main" val="4041980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164" y="284386"/>
            <a:ext cx="4876298" cy="697757"/>
          </a:xfrm>
        </p:spPr>
        <p:txBody>
          <a:bodyPr>
            <a:noAutofit/>
          </a:bodyPr>
          <a:lstStyle/>
          <a:p>
            <a:r>
              <a:rPr lang="en-US" sz="3800" dirty="0" smtClean="0"/>
              <a:t>Next Steps</a:t>
            </a:r>
            <a:endParaRPr lang="en-US" sz="3800" dirty="0"/>
          </a:p>
        </p:txBody>
      </p:sp>
      <p:pic>
        <p:nvPicPr>
          <p:cNvPr id="4" name="Picture 3"/>
          <p:cNvPicPr>
            <a:picLocks noChangeAspect="1"/>
          </p:cNvPicPr>
          <p:nvPr/>
        </p:nvPicPr>
        <p:blipFill>
          <a:blip r:embed="rId3"/>
          <a:stretch>
            <a:fillRect/>
          </a:stretch>
        </p:blipFill>
        <p:spPr>
          <a:xfrm>
            <a:off x="4434706" y="6085268"/>
            <a:ext cx="4709294" cy="772732"/>
          </a:xfrm>
          <a:prstGeom prst="rect">
            <a:avLst/>
          </a:prstGeom>
        </p:spPr>
      </p:pic>
      <p:sp>
        <p:nvSpPr>
          <p:cNvPr id="9" name="Title 1"/>
          <p:cNvSpPr txBox="1">
            <a:spLocks/>
          </p:cNvSpPr>
          <p:nvPr/>
        </p:nvSpPr>
        <p:spPr>
          <a:xfrm>
            <a:off x="402589" y="1356014"/>
            <a:ext cx="8372557" cy="4474850"/>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500" dirty="0" smtClean="0"/>
          </a:p>
          <a:p>
            <a:pPr marL="457200" indent="-457200" algn="l">
              <a:buFontTx/>
              <a:buChar char="-"/>
            </a:pPr>
            <a:r>
              <a:rPr lang="en-US" sz="3500" dirty="0" smtClean="0"/>
              <a:t>Compute congestion on segments from previous trips and routes</a:t>
            </a:r>
          </a:p>
          <a:p>
            <a:pPr marL="457200" indent="-457200" algn="l">
              <a:buFontTx/>
              <a:buChar char="-"/>
            </a:pPr>
            <a:endParaRPr lang="en-US" sz="3500" dirty="0" smtClean="0"/>
          </a:p>
          <a:p>
            <a:pPr marL="457200" indent="-457200" algn="l">
              <a:buFontTx/>
              <a:buChar char="-"/>
            </a:pPr>
            <a:r>
              <a:rPr lang="en-US" sz="3500" dirty="0" smtClean="0"/>
              <a:t>Keep on understanding the data</a:t>
            </a:r>
          </a:p>
          <a:p>
            <a:pPr marL="457200" indent="-457200" algn="l">
              <a:buFontTx/>
              <a:buChar char="-"/>
            </a:pPr>
            <a:endParaRPr lang="en-US" sz="3500" dirty="0"/>
          </a:p>
          <a:p>
            <a:pPr marL="457200" indent="-457200" algn="l">
              <a:buFontTx/>
              <a:buChar char="-"/>
            </a:pPr>
            <a:r>
              <a:rPr lang="en-US" sz="3500" dirty="0" smtClean="0"/>
              <a:t>Visualize places with biggest errors</a:t>
            </a:r>
          </a:p>
          <a:p>
            <a:pPr algn="l"/>
            <a:endParaRPr lang="en-US" sz="3500" dirty="0" smtClean="0"/>
          </a:p>
          <a:p>
            <a:pPr marL="457200" indent="-457200" algn="l">
              <a:buFontTx/>
              <a:buChar char="-"/>
            </a:pPr>
            <a:r>
              <a:rPr lang="en-US" sz="3500" dirty="0" smtClean="0"/>
              <a:t>Debug, debug and debug</a:t>
            </a:r>
          </a:p>
          <a:p>
            <a:pPr marL="457200" indent="-457200" algn="l">
              <a:buFontTx/>
              <a:buChar char="-"/>
            </a:pPr>
            <a:endParaRPr lang="en-US" sz="3500" dirty="0"/>
          </a:p>
        </p:txBody>
      </p:sp>
    </p:spTree>
    <p:extLst>
      <p:ext uri="{BB962C8B-B14F-4D97-AF65-F5344CB8AC3E}">
        <p14:creationId xmlns:p14="http://schemas.microsoft.com/office/powerpoint/2010/main" val="30842212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4620" y="215168"/>
            <a:ext cx="4876298" cy="697757"/>
          </a:xfrm>
        </p:spPr>
        <p:txBody>
          <a:bodyPr>
            <a:noAutofit/>
          </a:bodyPr>
          <a:lstStyle/>
          <a:p>
            <a:r>
              <a:rPr lang="en-US" sz="3800" dirty="0" smtClean="0"/>
              <a:t>Next Steps (cont’d)</a:t>
            </a:r>
            <a:endParaRPr lang="en-US" sz="3800" dirty="0"/>
          </a:p>
        </p:txBody>
      </p:sp>
      <p:sp>
        <p:nvSpPr>
          <p:cNvPr id="9" name="Title 1"/>
          <p:cNvSpPr txBox="1">
            <a:spLocks/>
          </p:cNvSpPr>
          <p:nvPr/>
        </p:nvSpPr>
        <p:spPr>
          <a:xfrm>
            <a:off x="402589" y="561051"/>
            <a:ext cx="7851543" cy="3441654"/>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endParaRPr lang="en-US" sz="3500" dirty="0" smtClean="0"/>
          </a:p>
          <a:p>
            <a:pPr algn="l"/>
            <a:r>
              <a:rPr lang="en-US" sz="3500" dirty="0" smtClean="0"/>
              <a:t>- Include data from different sources (police alerts, weather reports, accidents info, special events, etc.) in order to, for example, indicate why a bus was delayed X amount of minutes.</a:t>
            </a:r>
          </a:p>
        </p:txBody>
      </p:sp>
      <p:pic>
        <p:nvPicPr>
          <p:cNvPr id="5" name="Picture 4"/>
          <p:cNvPicPr>
            <a:picLocks noChangeAspect="1"/>
          </p:cNvPicPr>
          <p:nvPr/>
        </p:nvPicPr>
        <p:blipFill>
          <a:blip r:embed="rId2"/>
          <a:stretch>
            <a:fillRect/>
          </a:stretch>
        </p:blipFill>
        <p:spPr>
          <a:xfrm>
            <a:off x="5911305" y="4086577"/>
            <a:ext cx="2984500" cy="2565400"/>
          </a:xfrm>
          <a:prstGeom prst="rect">
            <a:avLst/>
          </a:prstGeom>
        </p:spPr>
      </p:pic>
      <p:pic>
        <p:nvPicPr>
          <p:cNvPr id="7" name="Picture 6" descr="bocaRi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9" y="4323778"/>
            <a:ext cx="3718650" cy="2328199"/>
          </a:xfrm>
          <a:prstGeom prst="rect">
            <a:avLst/>
          </a:prstGeom>
        </p:spPr>
      </p:pic>
    </p:spTree>
    <p:extLst>
      <p:ext uri="{BB962C8B-B14F-4D97-AF65-F5344CB8AC3E}">
        <p14:creationId xmlns:p14="http://schemas.microsoft.com/office/powerpoint/2010/main" val="396026465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4620" y="215168"/>
            <a:ext cx="4876298" cy="697757"/>
          </a:xfrm>
        </p:spPr>
        <p:txBody>
          <a:bodyPr>
            <a:noAutofit/>
          </a:bodyPr>
          <a:lstStyle/>
          <a:p>
            <a:r>
              <a:rPr lang="en-US" sz="3800" dirty="0" smtClean="0"/>
              <a:t>Next Steps (cont’d)</a:t>
            </a:r>
            <a:endParaRPr lang="en-US" sz="3800" dirty="0"/>
          </a:p>
        </p:txBody>
      </p:sp>
      <p:sp>
        <p:nvSpPr>
          <p:cNvPr id="9" name="Title 1"/>
          <p:cNvSpPr txBox="1">
            <a:spLocks/>
          </p:cNvSpPr>
          <p:nvPr/>
        </p:nvSpPr>
        <p:spPr>
          <a:xfrm>
            <a:off x="574620" y="1102311"/>
            <a:ext cx="7212606" cy="23603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endParaRPr lang="en-US" sz="3500" dirty="0" smtClean="0"/>
          </a:p>
          <a:p>
            <a:pPr marL="457200" indent="-457200" algn="l">
              <a:buFontTx/>
              <a:buChar char="-"/>
            </a:pPr>
            <a:r>
              <a:rPr lang="en-US" sz="3500" dirty="0" smtClean="0"/>
              <a:t>Anomaly detection</a:t>
            </a:r>
          </a:p>
          <a:p>
            <a:pPr marL="457200" indent="-457200" algn="l">
              <a:buFontTx/>
              <a:buChar char="-"/>
            </a:pPr>
            <a:endParaRPr lang="en-US" sz="3500" dirty="0"/>
          </a:p>
          <a:p>
            <a:pPr marL="457200" indent="-457200" algn="l">
              <a:buFontTx/>
              <a:buChar char="-"/>
            </a:pPr>
            <a:r>
              <a:rPr lang="en-US" sz="3500" dirty="0"/>
              <a:t>a</a:t>
            </a:r>
            <a:r>
              <a:rPr lang="en-US" sz="3500" dirty="0" smtClean="0"/>
              <a:t>nd the most important…</a:t>
            </a:r>
          </a:p>
        </p:txBody>
      </p:sp>
      <p:sp>
        <p:nvSpPr>
          <p:cNvPr id="8" name="Title 1"/>
          <p:cNvSpPr txBox="1">
            <a:spLocks/>
          </p:cNvSpPr>
          <p:nvPr/>
        </p:nvSpPr>
        <p:spPr>
          <a:xfrm>
            <a:off x="694423" y="3959202"/>
            <a:ext cx="7898830" cy="1612268"/>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endParaRPr lang="en-US" sz="3500" dirty="0" smtClean="0"/>
          </a:p>
          <a:p>
            <a:pPr algn="l"/>
            <a:r>
              <a:rPr lang="en-US" sz="45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What features would you use?</a:t>
            </a:r>
          </a:p>
        </p:txBody>
      </p:sp>
    </p:spTree>
    <p:extLst>
      <p:ext uri="{BB962C8B-B14F-4D97-AF65-F5344CB8AC3E}">
        <p14:creationId xmlns:p14="http://schemas.microsoft.com/office/powerpoint/2010/main" val="1661102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0480" y="2537117"/>
            <a:ext cx="4876298" cy="697757"/>
          </a:xfrm>
        </p:spPr>
        <p:txBody>
          <a:bodyPr>
            <a:noAutofit/>
          </a:bodyPr>
          <a:lstStyle/>
          <a:p>
            <a:r>
              <a:rPr lang="en-US" sz="5500" dirty="0" smtClean="0"/>
              <a:t>Thanks !!!</a:t>
            </a:r>
            <a:endParaRPr lang="en-US" sz="5500" dirty="0"/>
          </a:p>
        </p:txBody>
      </p:sp>
      <p:pic>
        <p:nvPicPr>
          <p:cNvPr id="4" name="Picture 3"/>
          <p:cNvPicPr>
            <a:picLocks noChangeAspect="1"/>
          </p:cNvPicPr>
          <p:nvPr/>
        </p:nvPicPr>
        <p:blipFill>
          <a:blip r:embed="rId2"/>
          <a:stretch>
            <a:fillRect/>
          </a:stretch>
        </p:blipFill>
        <p:spPr>
          <a:xfrm>
            <a:off x="4434706" y="0"/>
            <a:ext cx="4709294" cy="772732"/>
          </a:xfrm>
          <a:prstGeom prst="rect">
            <a:avLst/>
          </a:prstGeom>
        </p:spPr>
      </p:pic>
    </p:spTree>
    <p:extLst>
      <p:ext uri="{BB962C8B-B14F-4D97-AF65-F5344CB8AC3E}">
        <p14:creationId xmlns:p14="http://schemas.microsoft.com/office/powerpoint/2010/main" val="10946567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9" name="Title 1"/>
          <p:cNvSpPr txBox="1">
            <a:spLocks/>
          </p:cNvSpPr>
          <p:nvPr/>
        </p:nvSpPr>
        <p:spPr>
          <a:xfrm>
            <a:off x="206234" y="34102"/>
            <a:ext cx="8456944" cy="1231227"/>
          </a:xfrm>
          <a:prstGeom prst="rect">
            <a:avLst/>
          </a:prstGeom>
        </p:spPr>
        <p:txBody>
          <a:bodyPr vert="horz" lIns="91440" tIns="45720" rIns="91440" bIns="457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900" dirty="0" smtClean="0"/>
          </a:p>
          <a:p>
            <a:pPr algn="l"/>
            <a:r>
              <a:rPr lang="en-US" sz="4700" dirty="0" smtClean="0"/>
              <a:t>having some visualizations would help us reach the objective… so we start adding some </a:t>
            </a:r>
            <a:endParaRPr lang="en-US" sz="4700" dirty="0"/>
          </a:p>
        </p:txBody>
      </p:sp>
      <p:sp>
        <p:nvSpPr>
          <p:cNvPr id="14" name="TextBox 13"/>
          <p:cNvSpPr txBox="1"/>
          <p:nvPr/>
        </p:nvSpPr>
        <p:spPr>
          <a:xfrm>
            <a:off x="389069" y="1650410"/>
            <a:ext cx="697877" cy="830997"/>
          </a:xfrm>
          <a:prstGeom prst="rect">
            <a:avLst/>
          </a:prstGeom>
          <a:noFill/>
        </p:spPr>
        <p:txBody>
          <a:bodyPr wrap="none" rtlCol="0">
            <a:spAutoFit/>
          </a:bodyPr>
          <a:lstStyle/>
          <a:p>
            <a:r>
              <a:rPr lang="en-US" sz="3000" dirty="0" smtClean="0">
                <a:latin typeface="Century"/>
                <a:cs typeface="Century"/>
              </a:rPr>
              <a:t>D3</a:t>
            </a:r>
          </a:p>
          <a:p>
            <a:endParaRPr lang="en-US"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596257" y="1650410"/>
            <a:ext cx="3320921" cy="3215601"/>
          </a:xfrm>
          <a:prstGeom prst="rect">
            <a:avLst/>
          </a:prstGeom>
          <a:noFill/>
          <a:ln>
            <a:noFill/>
          </a:ln>
        </p:spPr>
      </p:pic>
      <p:pic>
        <p:nvPicPr>
          <p:cNvPr id="2" name="Picture 1" descr="allStop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021" y="1650410"/>
            <a:ext cx="3785236" cy="4176654"/>
          </a:xfrm>
          <a:prstGeom prst="rect">
            <a:avLst/>
          </a:prstGeom>
        </p:spPr>
      </p:pic>
    </p:spTree>
    <p:extLst>
      <p:ext uri="{BB962C8B-B14F-4D97-AF65-F5344CB8AC3E}">
        <p14:creationId xmlns:p14="http://schemas.microsoft.com/office/powerpoint/2010/main" val="25180703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4706" y="6085268"/>
            <a:ext cx="4709294" cy="772732"/>
          </a:xfrm>
          <a:prstGeom prst="rect">
            <a:avLst/>
          </a:prstGeom>
        </p:spPr>
      </p:pic>
      <p:sp>
        <p:nvSpPr>
          <p:cNvPr id="7" name="TextBox 6"/>
          <p:cNvSpPr txBox="1"/>
          <p:nvPr/>
        </p:nvSpPr>
        <p:spPr>
          <a:xfrm>
            <a:off x="236920" y="131293"/>
            <a:ext cx="1709460" cy="1292662"/>
          </a:xfrm>
          <a:prstGeom prst="rect">
            <a:avLst/>
          </a:prstGeom>
          <a:noFill/>
        </p:spPr>
        <p:txBody>
          <a:bodyPr wrap="none" rtlCol="0">
            <a:spAutoFit/>
          </a:bodyPr>
          <a:lstStyle/>
          <a:p>
            <a:pPr algn="ctr"/>
            <a:r>
              <a:rPr lang="en-US" sz="3000" dirty="0" smtClean="0">
                <a:latin typeface="Century"/>
                <a:cs typeface="Century"/>
              </a:rPr>
              <a:t>DOT file</a:t>
            </a:r>
          </a:p>
          <a:p>
            <a:pPr algn="ctr"/>
            <a:r>
              <a:rPr lang="en-US" sz="3000" dirty="0" smtClean="0">
                <a:latin typeface="Century"/>
                <a:cs typeface="Century"/>
              </a:rPr>
              <a:t>(</a:t>
            </a:r>
            <a:r>
              <a:rPr lang="en-US" sz="3000" dirty="0" err="1" smtClean="0">
                <a:latin typeface="Century"/>
                <a:cs typeface="Century"/>
              </a:rPr>
              <a:t>Gephi</a:t>
            </a:r>
            <a:r>
              <a:rPr lang="en-US" sz="3000" dirty="0" smtClean="0">
                <a:latin typeface="Century"/>
                <a:cs typeface="Century"/>
              </a:rPr>
              <a:t>)</a:t>
            </a:r>
          </a:p>
          <a:p>
            <a:endParaRPr lang="en-US" dirty="0"/>
          </a:p>
        </p:txBody>
      </p:sp>
      <p:pic>
        <p:nvPicPr>
          <p:cNvPr id="8" name="Picture 7"/>
          <p:cNvPicPr>
            <a:picLocks noChangeAspect="1"/>
          </p:cNvPicPr>
          <p:nvPr/>
        </p:nvPicPr>
        <p:blipFill>
          <a:blip r:embed="rId3"/>
          <a:stretch>
            <a:fillRect/>
          </a:stretch>
        </p:blipFill>
        <p:spPr>
          <a:xfrm>
            <a:off x="2845301" y="405469"/>
            <a:ext cx="6298699" cy="5138698"/>
          </a:xfrm>
          <a:prstGeom prst="rect">
            <a:avLst/>
          </a:prstGeom>
        </p:spPr>
      </p:pic>
      <p:pic>
        <p:nvPicPr>
          <p:cNvPr id="10" name="Picture 9"/>
          <p:cNvPicPr>
            <a:picLocks noChangeAspect="1"/>
          </p:cNvPicPr>
          <p:nvPr/>
        </p:nvPicPr>
        <p:blipFill>
          <a:blip r:embed="rId4"/>
          <a:stretch>
            <a:fillRect/>
          </a:stretch>
        </p:blipFill>
        <p:spPr>
          <a:xfrm>
            <a:off x="121460" y="1923388"/>
            <a:ext cx="2798421" cy="2763658"/>
          </a:xfrm>
          <a:prstGeom prst="rect">
            <a:avLst/>
          </a:prstGeom>
        </p:spPr>
      </p:pic>
    </p:spTree>
    <p:extLst>
      <p:ext uri="{BB962C8B-B14F-4D97-AF65-F5344CB8AC3E}">
        <p14:creationId xmlns:p14="http://schemas.microsoft.com/office/powerpoint/2010/main" val="25320877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43" y="422849"/>
            <a:ext cx="4861852" cy="532635"/>
          </a:xfrm>
        </p:spPr>
        <p:txBody>
          <a:bodyPr>
            <a:noAutofit/>
          </a:bodyPr>
          <a:lstStyle/>
          <a:p>
            <a:r>
              <a:rPr lang="en-US" sz="3800" dirty="0" smtClean="0"/>
              <a:t>OneBusAway</a:t>
            </a:r>
            <a:endParaRPr lang="en-US" sz="3800" dirty="0"/>
          </a:p>
        </p:txBody>
      </p:sp>
      <p:sp>
        <p:nvSpPr>
          <p:cNvPr id="6" name="Title 1"/>
          <p:cNvSpPr txBox="1">
            <a:spLocks/>
          </p:cNvSpPr>
          <p:nvPr/>
        </p:nvSpPr>
        <p:spPr>
          <a:xfrm>
            <a:off x="552285" y="973236"/>
            <a:ext cx="8107195" cy="27710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Tx/>
              <a:buChar char="-"/>
            </a:pPr>
            <a:r>
              <a:rPr lang="en-US" sz="2800" dirty="0" smtClean="0"/>
              <a:t>Originated at UW – Brian Ferris, Kari Watkins</a:t>
            </a:r>
          </a:p>
          <a:p>
            <a:pPr marL="457200" indent="-457200" algn="l">
              <a:buFontTx/>
              <a:buChar char="-"/>
            </a:pPr>
            <a:r>
              <a:rPr lang="en-US" sz="2800" dirty="0" smtClean="0"/>
              <a:t>Includes Mobile Apps</a:t>
            </a:r>
          </a:p>
          <a:p>
            <a:pPr marL="457200" indent="-457200" algn="l">
              <a:buFontTx/>
              <a:buChar char="-"/>
            </a:pPr>
            <a:endParaRPr lang="en-US" sz="2800" dirty="0" smtClean="0"/>
          </a:p>
          <a:p>
            <a:pPr lvl="1"/>
            <a:endParaRPr lang="en-US" sz="2300" dirty="0" smtClean="0">
              <a:latin typeface="Century"/>
              <a:cs typeface="Century"/>
            </a:endParaRPr>
          </a:p>
        </p:txBody>
      </p:sp>
      <p:sp>
        <p:nvSpPr>
          <p:cNvPr id="8" name="TextBox 7"/>
          <p:cNvSpPr txBox="1"/>
          <p:nvPr/>
        </p:nvSpPr>
        <p:spPr>
          <a:xfrm>
            <a:off x="4279627" y="2697811"/>
            <a:ext cx="4552413" cy="20928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b="1" u="sng" dirty="0" smtClean="0">
                <a:hlinkClick r:id="rId3"/>
              </a:rPr>
              <a:t>Deployments</a:t>
            </a:r>
            <a:endParaRPr lang="en-US" b="1" u="sng" dirty="0" smtClean="0"/>
          </a:p>
          <a:p>
            <a:r>
              <a:rPr lang="en-US" sz="1400" i="1" dirty="0" smtClean="0"/>
              <a:t>Production:</a:t>
            </a:r>
          </a:p>
          <a:p>
            <a:pPr marL="285750" indent="-285750">
              <a:buFont typeface="Arial" pitchFamily="34" charset="0"/>
              <a:buChar char="•"/>
            </a:pPr>
            <a:r>
              <a:rPr lang="en-US" sz="1400" dirty="0" smtClean="0"/>
              <a:t>Puget Sound Region, WA</a:t>
            </a:r>
          </a:p>
          <a:p>
            <a:pPr marL="285750" indent="-285750">
              <a:buFont typeface="Arial" pitchFamily="34" charset="0"/>
              <a:buChar char="•"/>
            </a:pPr>
            <a:r>
              <a:rPr lang="en-US" sz="1400" dirty="0"/>
              <a:t>New York </a:t>
            </a:r>
            <a:r>
              <a:rPr lang="en-US" sz="1400" dirty="0" smtClean="0"/>
              <a:t>City, NY</a:t>
            </a:r>
          </a:p>
          <a:p>
            <a:pPr marL="285750" indent="-285750">
              <a:buFont typeface="Arial" pitchFamily="34" charset="0"/>
              <a:buChar char="•"/>
            </a:pPr>
            <a:r>
              <a:rPr lang="en-US" sz="1400" dirty="0" smtClean="0"/>
              <a:t>Tampa, FL </a:t>
            </a:r>
            <a:r>
              <a:rPr lang="en-US" sz="1000" i="1" dirty="0" smtClean="0"/>
              <a:t>(Q3 2013)</a:t>
            </a:r>
            <a:endParaRPr lang="en-US" sz="1400" dirty="0" smtClean="0"/>
          </a:p>
          <a:p>
            <a:pPr marL="285750" indent="-285750">
              <a:buFont typeface="Arial" pitchFamily="34" charset="0"/>
              <a:buChar char="•"/>
            </a:pPr>
            <a:r>
              <a:rPr lang="en-US" sz="1400" dirty="0" smtClean="0"/>
              <a:t>Detroit, MI </a:t>
            </a:r>
            <a:r>
              <a:rPr lang="en-US" sz="1000" i="1" dirty="0" smtClean="0"/>
              <a:t>(SMS and API only)</a:t>
            </a:r>
          </a:p>
          <a:p>
            <a:r>
              <a:rPr lang="en-US" sz="1400" i="1" dirty="0" smtClean="0"/>
              <a:t>Tech Demo:</a:t>
            </a:r>
          </a:p>
          <a:p>
            <a:pPr marL="285750" indent="-285750">
              <a:buFont typeface="Arial" pitchFamily="34" charset="0"/>
              <a:buChar char="•"/>
            </a:pPr>
            <a:r>
              <a:rPr lang="en-US" sz="1400" dirty="0" smtClean="0"/>
              <a:t>New Zealand</a:t>
            </a:r>
          </a:p>
          <a:p>
            <a:pPr marL="285750" indent="-285750">
              <a:buFont typeface="Arial" pitchFamily="34" charset="0"/>
              <a:buChar char="•"/>
            </a:pPr>
            <a:r>
              <a:rPr lang="en-US" sz="1400" dirty="0" smtClean="0"/>
              <a:t>Atlanta, GA</a:t>
            </a:r>
          </a:p>
        </p:txBody>
      </p:sp>
      <p:sp>
        <p:nvSpPr>
          <p:cNvPr id="9" name="TextBox 8"/>
          <p:cNvSpPr txBox="1"/>
          <p:nvPr/>
        </p:nvSpPr>
        <p:spPr>
          <a:xfrm>
            <a:off x="737610" y="5754906"/>
            <a:ext cx="8094430" cy="646331"/>
          </a:xfrm>
          <a:prstGeom prst="rect">
            <a:avLst/>
          </a:prstGeom>
          <a:noFill/>
        </p:spPr>
        <p:txBody>
          <a:bodyPr wrap="square" rtlCol="0">
            <a:spAutoFit/>
          </a:bodyPr>
          <a:lstStyle/>
          <a:p>
            <a:r>
              <a:rPr lang="en-US" i="1" dirty="0" smtClean="0"/>
              <a:t>Source: Center </a:t>
            </a:r>
            <a:r>
              <a:rPr lang="en-US" i="1" dirty="0"/>
              <a:t>for Urban Transportation </a:t>
            </a:r>
            <a:r>
              <a:rPr lang="en-US" i="1" dirty="0" smtClean="0"/>
              <a:t>Research. </a:t>
            </a:r>
            <a:r>
              <a:rPr lang="en-US" i="1" dirty="0"/>
              <a:t>University of South Florida. </a:t>
            </a:r>
            <a:endParaRPr lang="en-US" i="1" dirty="0" smtClean="0"/>
          </a:p>
          <a:p>
            <a:r>
              <a:rPr lang="en-US" i="1" dirty="0" smtClean="0"/>
              <a:t>OneBusAway: Sharing </a:t>
            </a:r>
            <a:r>
              <a:rPr lang="en-US" i="1" dirty="0"/>
              <a:t>real-time transit info. via open-source software.</a:t>
            </a:r>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878" t="16079" r="12712" b="11111"/>
          <a:stretch/>
        </p:blipFill>
        <p:spPr bwMode="auto">
          <a:xfrm>
            <a:off x="737610" y="2634996"/>
            <a:ext cx="2890122" cy="2218512"/>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2872856" y="5034366"/>
            <a:ext cx="3407729" cy="523220"/>
          </a:xfrm>
          <a:prstGeom prst="rect">
            <a:avLst/>
          </a:prstGeom>
          <a:noFill/>
        </p:spPr>
        <p:txBody>
          <a:bodyPr wrap="none" rtlCol="0">
            <a:spAutoFit/>
          </a:bodyPr>
          <a:lstStyle/>
          <a:p>
            <a:r>
              <a:rPr lang="en-US" sz="2800" dirty="0" smtClean="0"/>
              <a:t>100,000 users / week</a:t>
            </a:r>
            <a:endParaRPr lang="en-US" sz="2800" dirty="0"/>
          </a:p>
        </p:txBody>
      </p:sp>
    </p:spTree>
    <p:extLst>
      <p:ext uri="{BB962C8B-B14F-4D97-AF65-F5344CB8AC3E}">
        <p14:creationId xmlns:p14="http://schemas.microsoft.com/office/powerpoint/2010/main" val="5910544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352" y="488376"/>
            <a:ext cx="5353640" cy="532635"/>
          </a:xfrm>
        </p:spPr>
        <p:txBody>
          <a:bodyPr>
            <a:noAutofit/>
          </a:bodyPr>
          <a:lstStyle/>
          <a:p>
            <a:r>
              <a:rPr lang="en-US" sz="3800" dirty="0" smtClean="0"/>
              <a:t>OneBusAway (cont’d)</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8207" r="48104" b="43416"/>
          <a:stretch/>
        </p:blipFill>
        <p:spPr bwMode="auto">
          <a:xfrm>
            <a:off x="310352" y="2082530"/>
            <a:ext cx="3864403" cy="286408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6718439" y="1109492"/>
            <a:ext cx="2087271" cy="4403096"/>
            <a:chOff x="5675603" y="1127098"/>
            <a:chExt cx="2087271" cy="4403096"/>
          </a:xfrm>
        </p:grpSpPr>
        <p:pic>
          <p:nvPicPr>
            <p:cNvPr id="11" name="Picture 7" descr="http://us.blackberry.com/content/dam/blackBerry/images/background/torch_horiz.original.jpg"/>
            <p:cNvPicPr>
              <a:picLocks noChangeAspect="1" noChangeArrowheads="1"/>
            </p:cNvPicPr>
            <p:nvPr/>
          </p:nvPicPr>
          <p:blipFill rotWithShape="1">
            <a:blip r:embed="rId4">
              <a:extLst>
                <a:ext uri="{28A0092B-C50C-407E-A947-70E740481C1C}">
                  <a14:useLocalDpi xmlns:a14="http://schemas.microsoft.com/office/drawing/2010/main" val="0"/>
                </a:ext>
              </a:extLst>
            </a:blip>
            <a:srcRect b="20065"/>
            <a:stretch/>
          </p:blipFill>
          <p:spPr bwMode="auto">
            <a:xfrm rot="5400000">
              <a:off x="4517691" y="2285010"/>
              <a:ext cx="4403096" cy="20872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7137" t="8373" r="37859" b="37461"/>
            <a:stretch/>
          </p:blipFill>
          <p:spPr bwMode="auto">
            <a:xfrm>
              <a:off x="5894031" y="1876425"/>
              <a:ext cx="1638363" cy="282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748203" y="1375563"/>
            <a:ext cx="1291728" cy="4137025"/>
            <a:chOff x="1142998" y="1650046"/>
            <a:chExt cx="1524002" cy="4880929"/>
          </a:xfrm>
        </p:grpSpPr>
        <p:pic>
          <p:nvPicPr>
            <p:cNvPr id="14" name="Picture 13" descr="http://www.kyocera-wireless.com/sanyo/usa/vero-phone/gallery/large/Vero_Front_Open.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43" t="3536" r="9952" b="3523"/>
            <a:stretch/>
          </p:blipFill>
          <p:spPr bwMode="auto">
            <a:xfrm>
              <a:off x="1142998" y="1650046"/>
              <a:ext cx="1524002" cy="48809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http://www.kyocera-wireless.com/sanyo/usa/vero-phone/gallery/large/Vero_Front_Open.jpg"/>
            <p:cNvPicPr>
              <a:picLocks noChangeAspect="1" noChangeArrowheads="1"/>
            </p:cNvPicPr>
            <p:nvPr/>
          </p:nvPicPr>
          <p:blipFill rotWithShape="1">
            <a:blip r:embed="rId6">
              <a:extLst>
                <a:ext uri="{28A0092B-C50C-407E-A947-70E740481C1C}">
                  <a14:useLocalDpi xmlns:a14="http://schemas.microsoft.com/office/drawing/2010/main" val="0"/>
                </a:ext>
              </a:extLst>
            </a:blip>
            <a:srcRect l="23637" t="44242" r="21459" b="53944"/>
            <a:stretch/>
          </p:blipFill>
          <p:spPr bwMode="auto">
            <a:xfrm>
              <a:off x="1359858" y="3441699"/>
              <a:ext cx="1060450" cy="952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l="1795" t="30858" r="42821" b="2077"/>
            <a:stretch/>
          </p:blipFill>
          <p:spPr bwMode="auto">
            <a:xfrm>
              <a:off x="1347158" y="2192926"/>
              <a:ext cx="1096255" cy="12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TextBox 16"/>
          <p:cNvSpPr txBox="1"/>
          <p:nvPr/>
        </p:nvSpPr>
        <p:spPr>
          <a:xfrm>
            <a:off x="310352" y="4998406"/>
            <a:ext cx="3990109" cy="307777"/>
          </a:xfrm>
          <a:prstGeom prst="rect">
            <a:avLst/>
          </a:prstGeom>
          <a:noFill/>
        </p:spPr>
        <p:txBody>
          <a:bodyPr wrap="square" rtlCol="0">
            <a:spAutoFit/>
          </a:bodyPr>
          <a:lstStyle/>
          <a:p>
            <a:r>
              <a:rPr lang="en-US" sz="1400" dirty="0" smtClean="0"/>
              <a:t>Desktop browser</a:t>
            </a:r>
            <a:endParaRPr lang="en-US" sz="1400" dirty="0"/>
          </a:p>
        </p:txBody>
      </p:sp>
      <p:sp>
        <p:nvSpPr>
          <p:cNvPr id="18" name="TextBox 17"/>
          <p:cNvSpPr txBox="1"/>
          <p:nvPr/>
        </p:nvSpPr>
        <p:spPr>
          <a:xfrm>
            <a:off x="4342997" y="5624771"/>
            <a:ext cx="2150769" cy="307777"/>
          </a:xfrm>
          <a:prstGeom prst="rect">
            <a:avLst/>
          </a:prstGeom>
          <a:noFill/>
        </p:spPr>
        <p:txBody>
          <a:bodyPr wrap="square" rtlCol="0">
            <a:spAutoFit/>
          </a:bodyPr>
          <a:lstStyle/>
          <a:p>
            <a:pPr algn="ctr"/>
            <a:r>
              <a:rPr lang="en-US" sz="1400" dirty="0" smtClean="0"/>
              <a:t>Text-only browser</a:t>
            </a:r>
            <a:endParaRPr lang="en-US" sz="1400" dirty="0"/>
          </a:p>
        </p:txBody>
      </p:sp>
      <p:sp>
        <p:nvSpPr>
          <p:cNvPr id="19" name="TextBox 18"/>
          <p:cNvSpPr txBox="1"/>
          <p:nvPr/>
        </p:nvSpPr>
        <p:spPr>
          <a:xfrm>
            <a:off x="6718439" y="5624771"/>
            <a:ext cx="2150769" cy="307777"/>
          </a:xfrm>
          <a:prstGeom prst="rect">
            <a:avLst/>
          </a:prstGeom>
          <a:noFill/>
        </p:spPr>
        <p:txBody>
          <a:bodyPr wrap="square" rtlCol="0">
            <a:spAutoFit/>
          </a:bodyPr>
          <a:lstStyle/>
          <a:p>
            <a:pPr algn="ctr"/>
            <a:r>
              <a:rPr lang="en-US" sz="1400" dirty="0" smtClean="0"/>
              <a:t>Smartphone browser</a:t>
            </a:r>
            <a:endParaRPr lang="en-US" sz="1400" dirty="0"/>
          </a:p>
        </p:txBody>
      </p:sp>
    </p:spTree>
    <p:extLst>
      <p:ext uri="{BB962C8B-B14F-4D97-AF65-F5344CB8AC3E}">
        <p14:creationId xmlns:p14="http://schemas.microsoft.com/office/powerpoint/2010/main" val="15213711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0863" y="229677"/>
            <a:ext cx="5291082" cy="532635"/>
          </a:xfrm>
        </p:spPr>
        <p:txBody>
          <a:bodyPr>
            <a:noAutofit/>
          </a:bodyPr>
          <a:lstStyle/>
          <a:p>
            <a:r>
              <a:rPr lang="en-US" sz="3800" dirty="0" smtClean="0"/>
              <a:t>OneBusAway (cont’d)</a:t>
            </a:r>
            <a:endParaRPr lang="en-US" sz="3800" dirty="0"/>
          </a:p>
        </p:txBody>
      </p:sp>
      <p:pic>
        <p:nvPicPr>
          <p:cNvPr id="4" name="Picture 3"/>
          <p:cNvPicPr>
            <a:picLocks noChangeAspect="1"/>
          </p:cNvPicPr>
          <p:nvPr/>
        </p:nvPicPr>
        <p:blipFill>
          <a:blip r:embed="rId2"/>
          <a:stretch>
            <a:fillRect/>
          </a:stretch>
        </p:blipFill>
        <p:spPr>
          <a:xfrm>
            <a:off x="4434706" y="6085268"/>
            <a:ext cx="4709294" cy="772732"/>
          </a:xfrm>
          <a:prstGeom prst="rect">
            <a:avLst/>
          </a:prstGeom>
        </p:spPr>
      </p:pic>
      <p:pic>
        <p:nvPicPr>
          <p:cNvPr id="17" name="Picture 6" descr="D:\CUTR Projects\Conferences\2012 ITS Canada Webinar - Mobile Transit Apps\OneBusAway-Android-screenshot-with-devi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69" y="1021012"/>
            <a:ext cx="2323996" cy="403662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6715006" y="1291348"/>
            <a:ext cx="1705873" cy="3319949"/>
            <a:chOff x="6082721" y="1514780"/>
            <a:chExt cx="1705873" cy="3319949"/>
          </a:xfrm>
        </p:grpSpPr>
        <p:pic>
          <p:nvPicPr>
            <p:cNvPr id="19" name="Picture 6" descr="http://www.ppcgeeks.com/wp-content/uploads/2011/06/windows-phone-7.jpg"/>
            <p:cNvPicPr>
              <a:picLocks noChangeAspect="1" noChangeArrowheads="1"/>
            </p:cNvPicPr>
            <p:nvPr/>
          </p:nvPicPr>
          <p:blipFill rotWithShape="1">
            <a:blip r:embed="rId4">
              <a:extLst>
                <a:ext uri="{28A0092B-C50C-407E-A947-70E740481C1C}">
                  <a14:useLocalDpi xmlns:a14="http://schemas.microsoft.com/office/drawing/2010/main" val="0"/>
                </a:ext>
              </a:extLst>
            </a:blip>
            <a:srcRect l="5861" t="3579" r="5460" b="5036"/>
            <a:stretch/>
          </p:blipFill>
          <p:spPr bwMode="auto">
            <a:xfrm>
              <a:off x="6082721" y="1514780"/>
              <a:ext cx="1705873" cy="33199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WindowsPhone7Screensho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215" y="1761330"/>
              <a:ext cx="1483520" cy="24725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3721176" y="1291348"/>
            <a:ext cx="1878912" cy="3407952"/>
            <a:chOff x="3579780" y="1579418"/>
            <a:chExt cx="1878912" cy="3407952"/>
          </a:xfrm>
        </p:grpSpPr>
        <p:pic>
          <p:nvPicPr>
            <p:cNvPr id="22" name="Picture 8" descr="http://images.macworld.com/images/news/graphics/133988-iphone3g.jpg"/>
            <p:cNvPicPr>
              <a:picLocks noChangeAspect="1" noChangeArrowheads="1"/>
            </p:cNvPicPr>
            <p:nvPr/>
          </p:nvPicPr>
          <p:blipFill rotWithShape="1">
            <a:blip r:embed="rId6">
              <a:extLst>
                <a:ext uri="{28A0092B-C50C-407E-A947-70E740481C1C}">
                  <a14:useLocalDpi xmlns:a14="http://schemas.microsoft.com/office/drawing/2010/main" val="0"/>
                </a:ext>
              </a:extLst>
            </a:blip>
            <a:srcRect l="11521" t="2793" r="8757" b="17585"/>
            <a:stretch/>
          </p:blipFill>
          <p:spPr bwMode="auto">
            <a:xfrm>
              <a:off x="3579780" y="1579418"/>
              <a:ext cx="1878912" cy="34079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ttp://images.macworld.com/images/news/graphics/133988-iphone3g.jpg"/>
            <p:cNvPicPr>
              <a:picLocks noChangeAspect="1" noChangeArrowheads="1"/>
            </p:cNvPicPr>
            <p:nvPr/>
          </p:nvPicPr>
          <p:blipFill rotWithShape="1">
            <a:blip r:embed="rId6">
              <a:extLst>
                <a:ext uri="{28A0092B-C50C-407E-A947-70E740481C1C}">
                  <a14:useLocalDpi xmlns:a14="http://schemas.microsoft.com/office/drawing/2010/main" val="0"/>
                </a:ext>
              </a:extLst>
            </a:blip>
            <a:srcRect l="16036" t="69929" r="15223" b="27623"/>
            <a:stretch/>
          </p:blipFill>
          <p:spPr bwMode="auto">
            <a:xfrm>
              <a:off x="3708533" y="4358171"/>
              <a:ext cx="1620118" cy="1047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creenshot-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3648" y="2181708"/>
              <a:ext cx="1517373" cy="2181226"/>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8" descr="http://cdn.androidpolice.com/wp-content/themes/ap1/images/androi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836" y="5022528"/>
            <a:ext cx="462627" cy="5279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59397" y="5127954"/>
            <a:ext cx="1404271" cy="307777"/>
          </a:xfrm>
          <a:prstGeom prst="rect">
            <a:avLst/>
          </a:prstGeom>
          <a:noFill/>
        </p:spPr>
        <p:txBody>
          <a:bodyPr wrap="square" rtlCol="0">
            <a:spAutoFit/>
          </a:bodyPr>
          <a:lstStyle/>
          <a:p>
            <a:pPr algn="ctr"/>
            <a:r>
              <a:rPr lang="en-US" sz="1400" dirty="0" smtClean="0"/>
              <a:t>Android</a:t>
            </a:r>
            <a:endParaRPr lang="en-US" sz="1400" dirty="0"/>
          </a:p>
        </p:txBody>
      </p:sp>
      <p:sp>
        <p:nvSpPr>
          <p:cNvPr id="27" name="TextBox 26"/>
          <p:cNvSpPr txBox="1"/>
          <p:nvPr/>
        </p:nvSpPr>
        <p:spPr>
          <a:xfrm>
            <a:off x="3721176" y="5127954"/>
            <a:ext cx="2150769" cy="307777"/>
          </a:xfrm>
          <a:prstGeom prst="rect">
            <a:avLst/>
          </a:prstGeom>
          <a:noFill/>
        </p:spPr>
        <p:txBody>
          <a:bodyPr wrap="square" rtlCol="0">
            <a:spAutoFit/>
          </a:bodyPr>
          <a:lstStyle/>
          <a:p>
            <a:pPr algn="ctr"/>
            <a:r>
              <a:rPr lang="en-US" sz="1400" dirty="0" smtClean="0"/>
              <a:t>iPhone</a:t>
            </a:r>
            <a:endParaRPr lang="en-US" sz="1400" dirty="0"/>
          </a:p>
        </p:txBody>
      </p:sp>
      <p:pic>
        <p:nvPicPr>
          <p:cNvPr id="28" name="Picture 12" descr="http://upload.wikimedia.org/wikipedia/commons/thumb/f/fa/Apple_logo_black.svg/100px-Apple_logo_black.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0006" y="5057662"/>
            <a:ext cx="373634" cy="44836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96836" y="5155635"/>
            <a:ext cx="2150769" cy="307777"/>
          </a:xfrm>
          <a:prstGeom prst="rect">
            <a:avLst/>
          </a:prstGeom>
          <a:noFill/>
        </p:spPr>
        <p:txBody>
          <a:bodyPr wrap="square" rtlCol="0">
            <a:spAutoFit/>
          </a:bodyPr>
          <a:lstStyle/>
          <a:p>
            <a:pPr algn="ctr"/>
            <a:r>
              <a:rPr lang="en-US" sz="1400" dirty="0" smtClean="0"/>
              <a:t>Windows Phone</a:t>
            </a:r>
            <a:endParaRPr lang="en-US" sz="1400" dirty="0"/>
          </a:p>
        </p:txBody>
      </p:sp>
      <p:pic>
        <p:nvPicPr>
          <p:cNvPr id="30" name="Picture 16" descr="http://www.ndtv.com/news/images/gadgets/windows_phone_logo.jpg"/>
          <p:cNvPicPr>
            <a:picLocks noChangeAspect="1" noChangeArrowheads="1"/>
          </p:cNvPicPr>
          <p:nvPr/>
        </p:nvPicPr>
        <p:blipFill rotWithShape="1">
          <a:blip r:embed="rId10">
            <a:extLst>
              <a:ext uri="{28A0092B-C50C-407E-A947-70E740481C1C}">
                <a14:useLocalDpi xmlns:a14="http://schemas.microsoft.com/office/drawing/2010/main" val="0"/>
              </a:ext>
            </a:extLst>
          </a:blip>
          <a:srcRect t="25475" r="78054" b="42525"/>
          <a:stretch/>
        </p:blipFill>
        <p:spPr bwMode="auto">
          <a:xfrm>
            <a:off x="6715006" y="5107581"/>
            <a:ext cx="408554" cy="4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164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807135909"/>
              </p:ext>
            </p:extLst>
          </p:nvPr>
        </p:nvGraphicFramePr>
        <p:xfrm>
          <a:off x="553030" y="1515795"/>
          <a:ext cx="8019001" cy="4257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854614" y="6125771"/>
            <a:ext cx="7601957" cy="646331"/>
          </a:xfrm>
          <a:prstGeom prst="rect">
            <a:avLst/>
          </a:prstGeom>
          <a:noFill/>
        </p:spPr>
        <p:txBody>
          <a:bodyPr wrap="square" rtlCol="0">
            <a:spAutoFit/>
          </a:bodyPr>
          <a:lstStyle/>
          <a:p>
            <a:r>
              <a:rPr lang="en-US" i="1" dirty="0" smtClean="0"/>
              <a:t>Source: Benefits </a:t>
            </a:r>
            <a:r>
              <a:rPr lang="en-US" i="1" dirty="0"/>
              <a:t>of Real-Time Transit Information and the Impacts of Data Accuracy on the Rider Experience, 2012, </a:t>
            </a:r>
            <a:r>
              <a:rPr lang="en-US" i="1" dirty="0" err="1"/>
              <a:t>Gooze</a:t>
            </a:r>
            <a:r>
              <a:rPr lang="en-US" i="1" dirty="0"/>
              <a:t>, Watkins, </a:t>
            </a:r>
            <a:r>
              <a:rPr lang="en-US" i="1" dirty="0" err="1" smtClean="0"/>
              <a:t>Borning</a:t>
            </a:r>
            <a:r>
              <a:rPr lang="en-US" i="1" dirty="0" smtClean="0"/>
              <a:t>.</a:t>
            </a:r>
            <a:endParaRPr lang="en-US" i="1" dirty="0"/>
          </a:p>
        </p:txBody>
      </p:sp>
      <p:sp>
        <p:nvSpPr>
          <p:cNvPr id="31" name="Title 1"/>
          <p:cNvSpPr>
            <a:spLocks noGrp="1"/>
          </p:cNvSpPr>
          <p:nvPr>
            <p:ph type="ctrTitle"/>
          </p:nvPr>
        </p:nvSpPr>
        <p:spPr>
          <a:xfrm>
            <a:off x="157168" y="246172"/>
            <a:ext cx="5377126" cy="532635"/>
          </a:xfrm>
        </p:spPr>
        <p:txBody>
          <a:bodyPr>
            <a:noAutofit/>
          </a:bodyPr>
          <a:lstStyle/>
          <a:p>
            <a:r>
              <a:rPr lang="en-US" sz="3800" dirty="0" smtClean="0"/>
              <a:t>OneBusAway (cont’d)</a:t>
            </a:r>
            <a:endParaRPr lang="en-US" sz="3800" dirty="0"/>
          </a:p>
        </p:txBody>
      </p:sp>
    </p:spTree>
    <p:extLst>
      <p:ext uri="{BB962C8B-B14F-4D97-AF65-F5344CB8AC3E}">
        <p14:creationId xmlns:p14="http://schemas.microsoft.com/office/powerpoint/2010/main" val="174348286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3338</TotalTime>
  <Words>1526</Words>
  <Application>Microsoft Macintosh PowerPoint</Application>
  <PresentationFormat>On-screen Show (4:3)</PresentationFormat>
  <Paragraphs>239</Paragraphs>
  <Slides>39</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Executive</vt:lpstr>
      <vt:lpstr>Document</vt:lpstr>
      <vt:lpstr>Real-time Modeling of City Events: An Exploration on Seattle’s Public Transportation </vt:lpstr>
      <vt:lpstr>Agenda</vt:lpstr>
      <vt:lpstr>Current Objective</vt:lpstr>
      <vt:lpstr>PowerPoint Presentation</vt:lpstr>
      <vt:lpstr>PowerPoint Presentation</vt:lpstr>
      <vt:lpstr>OneBusAway</vt:lpstr>
      <vt:lpstr>OneBusAway (cont’d)</vt:lpstr>
      <vt:lpstr>OneBusAway (cont’d)</vt:lpstr>
      <vt:lpstr>OneBusAway (cont’d)</vt:lpstr>
      <vt:lpstr>OneBusAway (cont’d)</vt:lpstr>
      <vt:lpstr>OneBusAway (cont’d)</vt:lpstr>
      <vt:lpstr>PowerPoint Presentation</vt:lpstr>
      <vt:lpstr>PowerPoint Presentation</vt:lpstr>
      <vt:lpstr>Let’s start with the Data</vt:lpstr>
      <vt:lpstr>What is the Data?</vt:lpstr>
      <vt:lpstr>PowerPoint Presentation</vt:lpstr>
      <vt:lpstr>PowerPoint Presentation</vt:lpstr>
      <vt:lpstr>PowerPoint Presentation</vt:lpstr>
      <vt:lpstr>Noise in the Data</vt:lpstr>
      <vt:lpstr>Noises in the Data (cont’d)</vt:lpstr>
      <vt:lpstr>Noises in the Data (cont’d)</vt:lpstr>
      <vt:lpstr>How Much Data is there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Next Steps</vt:lpstr>
      <vt:lpstr>Next Steps (cont’d)</vt:lpstr>
      <vt:lpstr>Next Steps (cont’d)</vt:lpstr>
      <vt:lpstr>Thanks !!!</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Modeling of City Events: An Exploration on Seattle’s Public Transportation </dc:title>
  <dc:creator>Nacho Cano</dc:creator>
  <cp:lastModifiedBy>Nacho Cano</cp:lastModifiedBy>
  <cp:revision>907</cp:revision>
  <dcterms:created xsi:type="dcterms:W3CDTF">2013-10-26T22:04:43Z</dcterms:created>
  <dcterms:modified xsi:type="dcterms:W3CDTF">2013-11-01T20:26:53Z</dcterms:modified>
</cp:coreProperties>
</file>